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rawings/drawing1.xml" ContentType="application/vnd.openxmlformats-officedocument.drawingml.chartshapes+xml"/>
  <Override PartName="/ppt/drawings/drawing2.xml" ContentType="application/vnd.openxmlformats-officedocument.drawingml.chartshapes+xml"/>
  <Override PartName="/ppt/theme/themeOverride5.xml" ContentType="application/vnd.openxmlformats-officedocument.themeOverr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Override3.xml" ContentType="application/vnd.openxmlformats-officedocument.themeOverride+xml"/>
  <Override PartName="/ppt/theme/themeOverride4.xml" ContentType="application/vnd.openxmlformats-officedocument.themeOverrid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Default Extension="fntdata" ContentType="application/x-fontdata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charts/colors1.xml" ContentType="application/vnd.ms-office.chartcolorstyle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rawings/drawing3.xml" ContentType="application/vnd.openxmlformats-officedocument.drawingml.chartshapes+xml"/>
  <Override PartName="/ppt/charts/style1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handoutMasterIdLst>
    <p:handoutMasterId r:id="rId9"/>
  </p:handoutMasterIdLst>
  <p:sldIdLst>
    <p:sldId id="282" r:id="rId2"/>
    <p:sldId id="283" r:id="rId3"/>
    <p:sldId id="288" r:id="rId4"/>
    <p:sldId id="284" r:id="rId5"/>
    <p:sldId id="289" r:id="rId6"/>
    <p:sldId id="290" r:id="rId7"/>
    <p:sldId id="286" r:id="rId8"/>
  </p:sldIdLst>
  <p:sldSz cx="9144000" cy="6858000" type="screen4x3"/>
  <p:notesSz cx="7099300" cy="10234613"/>
  <p:embeddedFontLst>
    <p:embeddedFont>
      <p:font typeface="Verdana" pitchFamily="34" charset="0"/>
      <p:regular r:id="rId10"/>
      <p:bold r:id="rId11"/>
      <p:italic r:id="rId12"/>
      <p:boldItalic r:id="rId13"/>
    </p:embeddedFont>
    <p:embeddedFont>
      <p:font typeface="Calibri" pitchFamily="34" charset="0"/>
      <p:regular r:id="rId14"/>
      <p:bold r:id="rId15"/>
      <p:italic r:id="rId16"/>
      <p:boldItalic r:id="rId17"/>
    </p:embeddedFont>
    <p:embeddedFont>
      <p:font typeface="Tahoma" pitchFamily="34" charset="0"/>
      <p:regular r:id="rId18"/>
      <p:bold r:id="rId19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224" userDrawn="1">
          <p15:clr>
            <a:srgbClr val="A4A3A4"/>
          </p15:clr>
        </p15:guide>
        <p15:guide id="2" pos="2236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6600"/>
    <a:srgbClr val="FF33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44" y="-84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6" d="100"/>
          <a:sy n="86" d="100"/>
        </p:scale>
        <p:origin x="-3810" y="-96"/>
      </p:cViewPr>
      <p:guideLst>
        <p:guide orient="horz" pos="3224"/>
        <p:guide pos="2236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23" Type="http://schemas.openxmlformats.org/officeDocument/2006/relationships/tableStyles" Target="tableStyles.xml"/><Relationship Id="rId10" Type="http://schemas.openxmlformats.org/officeDocument/2006/relationships/font" Target="fonts/font1.fntdata"/><Relationship Id="rId19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font" Target="fonts/font5.fntdata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List_aplikace_Microsoft_Office_Excel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package" Target="../embeddings/List_aplikace_Microsoft_Office_Excel2.xlsx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List_aplikace_Microsoft_Office_Excel3.xlsx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.xml"/><Relationship Id="rId2" Type="http://schemas.openxmlformats.org/officeDocument/2006/relationships/package" Target="../embeddings/List_aplikace_Microsoft_Office_Excel4.xlsx"/><Relationship Id="rId1" Type="http://schemas.openxmlformats.org/officeDocument/2006/relationships/themeOverride" Target="../theme/themeOverrid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3.xml"/><Relationship Id="rId2" Type="http://schemas.openxmlformats.org/officeDocument/2006/relationships/package" Target="../embeddings/List_aplikace_Microsoft_Office_Excel5.xlsx"/><Relationship Id="rId1" Type="http://schemas.openxmlformats.org/officeDocument/2006/relationships/themeOverride" Target="../theme/themeOverride5.xml"/><Relationship Id="rId5" Type="http://schemas.microsoft.com/office/2011/relationships/chartStyle" Target="style1.xml"/><Relationship Id="rId4" Type="http://schemas.microsoft.com/office/2011/relationships/chartColorStyle" Target="colors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cs-CZ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cs-CZ"/>
              <a:t>Povinné informace </a:t>
            </a:r>
          </a:p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cs-CZ"/>
              <a:t>MĚSTA</a:t>
            </a:r>
          </a:p>
        </c:rich>
      </c:tx>
      <c:layout/>
      <c:spPr>
        <a:noFill/>
        <a:ln>
          <a:noFill/>
        </a:ln>
        <a:effectLst/>
      </c:spPr>
    </c:title>
    <c:plotArea>
      <c:layout/>
      <c:barChart>
        <c:barDir val="col"/>
        <c:grouping val="clustered"/>
        <c:ser>
          <c:idx val="0"/>
          <c:order val="0"/>
          <c:tx>
            <c:strRef>
              <c:f>'Města (OK)'!$H$53</c:f>
              <c:strCache>
                <c:ptCount val="1"/>
                <c:pt idx="0">
                  <c:v>základní pov. Informace (v=3)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dLbls>
            <c:dLbl>
              <c:idx val="0"/>
              <c:layout>
                <c:manualLayout>
                  <c:x val="-1.1836379298172613E-2"/>
                  <c:y val="-1.0952723045305469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1.6275021534987343E-2"/>
                  <c:y val="-1.3690903806631932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1.4785402686263188E-2"/>
                  <c:y val="-9.5179745102238293E-17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1.3306862417636922E-2"/>
                  <c:y val="-1.0383364868375522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'Města (OK)'!$I$52:$U$52</c:f>
              <c:strCache>
                <c:ptCount val="13"/>
                <c:pt idx="0">
                  <c:v>Litvínov </c:v>
                </c:pt>
                <c:pt idx="1">
                  <c:v>Jihlava </c:v>
                </c:pt>
                <c:pt idx="2">
                  <c:v>Praha 8 </c:v>
                </c:pt>
                <c:pt idx="3">
                  <c:v>Cheb </c:v>
                </c:pt>
                <c:pt idx="4">
                  <c:v>Mohelnice </c:v>
                </c:pt>
                <c:pt idx="5">
                  <c:v>Vsetín </c:v>
                </c:pt>
                <c:pt idx="6">
                  <c:v>Benešov </c:v>
                </c:pt>
                <c:pt idx="7">
                  <c:v>Bohumín </c:v>
                </c:pt>
                <c:pt idx="8">
                  <c:v>Bučovice </c:v>
                </c:pt>
                <c:pt idx="9">
                  <c:v>Rychnov nad Kněžnou </c:v>
                </c:pt>
                <c:pt idx="10">
                  <c:v>Moravská Třebová </c:v>
                </c:pt>
                <c:pt idx="11">
                  <c:v>Starý Plzenec </c:v>
                </c:pt>
                <c:pt idx="12">
                  <c:v>Dačice </c:v>
                </c:pt>
              </c:strCache>
            </c:strRef>
          </c:cat>
          <c:val>
            <c:numRef>
              <c:f>'Města (OK)'!$I$53:$U$53</c:f>
              <c:numCache>
                <c:formatCode>0.0</c:formatCode>
                <c:ptCount val="13"/>
                <c:pt idx="0">
                  <c:v>5</c:v>
                </c:pt>
                <c:pt idx="1">
                  <c:v>4.5</c:v>
                </c:pt>
                <c:pt idx="2">
                  <c:v>4.5</c:v>
                </c:pt>
                <c:pt idx="3">
                  <c:v>4.5</c:v>
                </c:pt>
                <c:pt idx="4">
                  <c:v>4</c:v>
                </c:pt>
                <c:pt idx="5">
                  <c:v>4</c:v>
                </c:pt>
                <c:pt idx="6">
                  <c:v>4</c:v>
                </c:pt>
                <c:pt idx="7">
                  <c:v>4</c:v>
                </c:pt>
                <c:pt idx="8">
                  <c:v>3.5</c:v>
                </c:pt>
                <c:pt idx="9">
                  <c:v>3.5</c:v>
                </c:pt>
                <c:pt idx="10">
                  <c:v>3</c:v>
                </c:pt>
                <c:pt idx="11">
                  <c:v>3</c:v>
                </c:pt>
                <c:pt idx="12">
                  <c:v>2.5</c:v>
                </c:pt>
              </c:numCache>
            </c:numRef>
          </c:val>
        </c:ser>
        <c:ser>
          <c:idx val="1"/>
          <c:order val="1"/>
          <c:tx>
            <c:strRef>
              <c:f>'Města (OK)'!$H$54</c:f>
              <c:strCache>
                <c:ptCount val="1"/>
                <c:pt idx="0">
                  <c:v>rozšířené pov. informace (v=1,5)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ffectLst/>
          </c:spPr>
          <c:dLbls>
            <c:dLbl>
              <c:idx val="6"/>
              <c:layout>
                <c:manualLayout>
                  <c:x val="4.4356208058788501E-3"/>
                  <c:y val="-1.0383364868375522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2.9570805372526382E-3"/>
                  <c:y val="-1.2979206085469399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'Města (OK)'!$I$52:$U$52</c:f>
              <c:strCache>
                <c:ptCount val="13"/>
                <c:pt idx="0">
                  <c:v>Litvínov </c:v>
                </c:pt>
                <c:pt idx="1">
                  <c:v>Jihlava </c:v>
                </c:pt>
                <c:pt idx="2">
                  <c:v>Praha 8 </c:v>
                </c:pt>
                <c:pt idx="3">
                  <c:v>Cheb </c:v>
                </c:pt>
                <c:pt idx="4">
                  <c:v>Mohelnice </c:v>
                </c:pt>
                <c:pt idx="5">
                  <c:v>Vsetín </c:v>
                </c:pt>
                <c:pt idx="6">
                  <c:v>Benešov </c:v>
                </c:pt>
                <c:pt idx="7">
                  <c:v>Bohumín </c:v>
                </c:pt>
                <c:pt idx="8">
                  <c:v>Bučovice </c:v>
                </c:pt>
                <c:pt idx="9">
                  <c:v>Rychnov nad Kněžnou </c:v>
                </c:pt>
                <c:pt idx="10">
                  <c:v>Moravská Třebová </c:v>
                </c:pt>
                <c:pt idx="11">
                  <c:v>Starý Plzenec </c:v>
                </c:pt>
                <c:pt idx="12">
                  <c:v>Dačice </c:v>
                </c:pt>
              </c:strCache>
            </c:strRef>
          </c:cat>
          <c:val>
            <c:numRef>
              <c:f>'Města (OK)'!$I$54:$U$54</c:f>
              <c:numCache>
                <c:formatCode>0.0</c:formatCode>
                <c:ptCount val="13"/>
                <c:pt idx="0">
                  <c:v>4.5</c:v>
                </c:pt>
                <c:pt idx="1">
                  <c:v>5</c:v>
                </c:pt>
                <c:pt idx="2">
                  <c:v>5</c:v>
                </c:pt>
                <c:pt idx="3">
                  <c:v>4.5</c:v>
                </c:pt>
                <c:pt idx="4">
                  <c:v>5</c:v>
                </c:pt>
                <c:pt idx="5">
                  <c:v>5</c:v>
                </c:pt>
                <c:pt idx="6">
                  <c:v>4.5</c:v>
                </c:pt>
                <c:pt idx="7">
                  <c:v>4.5</c:v>
                </c:pt>
                <c:pt idx="8">
                  <c:v>5</c:v>
                </c:pt>
                <c:pt idx="9">
                  <c:v>5</c:v>
                </c:pt>
                <c:pt idx="10">
                  <c:v>4</c:v>
                </c:pt>
                <c:pt idx="11">
                  <c:v>4</c:v>
                </c:pt>
                <c:pt idx="12">
                  <c:v>4</c:v>
                </c:pt>
              </c:numCache>
            </c:numRef>
          </c:val>
        </c:ser>
        <c:ser>
          <c:idx val="2"/>
          <c:order val="2"/>
          <c:tx>
            <c:strRef>
              <c:f>'Města (OK)'!$H$55</c:f>
              <c:strCache>
                <c:ptCount val="1"/>
                <c:pt idx="0">
                  <c:v>Celkové vážené skóre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200" b="1" i="0" baseline="0">
                    <a:solidFill>
                      <a:srgbClr val="00B050"/>
                    </a:solidFill>
                  </a:defRPr>
                </a:pPr>
                <a:endParaRPr lang="cs-CZ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strRef>
              <c:f>'Města (OK)'!$I$52:$U$52</c:f>
              <c:strCache>
                <c:ptCount val="13"/>
                <c:pt idx="0">
                  <c:v>Litvínov </c:v>
                </c:pt>
                <c:pt idx="1">
                  <c:v>Jihlava </c:v>
                </c:pt>
                <c:pt idx="2">
                  <c:v>Praha 8 </c:v>
                </c:pt>
                <c:pt idx="3">
                  <c:v>Cheb </c:v>
                </c:pt>
                <c:pt idx="4">
                  <c:v>Mohelnice </c:v>
                </c:pt>
                <c:pt idx="5">
                  <c:v>Vsetín </c:v>
                </c:pt>
                <c:pt idx="6">
                  <c:v>Benešov </c:v>
                </c:pt>
                <c:pt idx="7">
                  <c:v>Bohumín </c:v>
                </c:pt>
                <c:pt idx="8">
                  <c:v>Bučovice </c:v>
                </c:pt>
                <c:pt idx="9">
                  <c:v>Rychnov nad Kněžnou </c:v>
                </c:pt>
                <c:pt idx="10">
                  <c:v>Moravská Třebová </c:v>
                </c:pt>
                <c:pt idx="11">
                  <c:v>Starý Plzenec </c:v>
                </c:pt>
                <c:pt idx="12">
                  <c:v>Dačice </c:v>
                </c:pt>
              </c:strCache>
            </c:strRef>
          </c:cat>
          <c:val>
            <c:numRef>
              <c:f>'Města (OK)'!$I$55:$U$55</c:f>
              <c:numCache>
                <c:formatCode>General</c:formatCode>
                <c:ptCount val="13"/>
                <c:pt idx="0">
                  <c:v>21.75</c:v>
                </c:pt>
                <c:pt idx="1">
                  <c:v>21</c:v>
                </c:pt>
                <c:pt idx="2">
                  <c:v>21</c:v>
                </c:pt>
                <c:pt idx="3">
                  <c:v>20.25</c:v>
                </c:pt>
                <c:pt idx="4">
                  <c:v>19.5</c:v>
                </c:pt>
                <c:pt idx="5">
                  <c:v>19.5</c:v>
                </c:pt>
                <c:pt idx="6">
                  <c:v>18.75</c:v>
                </c:pt>
                <c:pt idx="7">
                  <c:v>18.75</c:v>
                </c:pt>
                <c:pt idx="8">
                  <c:v>18</c:v>
                </c:pt>
                <c:pt idx="9">
                  <c:v>18</c:v>
                </c:pt>
                <c:pt idx="10">
                  <c:v>15</c:v>
                </c:pt>
                <c:pt idx="11">
                  <c:v>15</c:v>
                </c:pt>
                <c:pt idx="12">
                  <c:v>13.5</c:v>
                </c:pt>
              </c:numCache>
            </c:numRef>
          </c:val>
        </c:ser>
        <c:dLbls/>
        <c:axId val="69181824"/>
        <c:axId val="69183360"/>
      </c:barChart>
      <c:catAx>
        <c:axId val="69181824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69183360"/>
        <c:crosses val="autoZero"/>
        <c:auto val="1"/>
        <c:lblAlgn val="ctr"/>
        <c:lblOffset val="100"/>
      </c:catAx>
      <c:valAx>
        <c:axId val="69183360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6918182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cs-CZ"/>
    </a:p>
  </c:txPr>
  <c:externalData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cs-CZ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cs-CZ"/>
              <a:t>MĚSTA </a:t>
            </a:r>
            <a:r>
              <a:rPr lang="en-US"/>
              <a:t>- počet chyb za položku</a:t>
            </a:r>
          </a:p>
        </c:rich>
      </c:tx>
      <c:layout/>
    </c:title>
    <c:plotArea>
      <c:layout/>
      <c:barChart>
        <c:barDir val="bar"/>
        <c:grouping val="clustered"/>
        <c:ser>
          <c:idx val="0"/>
          <c:order val="0"/>
          <c:tx>
            <c:strRef>
              <c:f>'Města (OK)'!$AM$1</c:f>
              <c:strCache>
                <c:ptCount val="1"/>
                <c:pt idx="0">
                  <c:v>Obce - počet chyb za položku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200" b="1" i="0" baseline="0"/>
                </a:pPr>
                <a:endParaRPr lang="cs-CZ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strRef>
              <c:f>'Města (OK)'!$AL$4:$AL$40</c:f>
              <c:strCache>
                <c:ptCount val="37"/>
                <c:pt idx="0">
                  <c:v>Struktura</c:v>
                </c:pt>
                <c:pt idx="1">
                  <c:v>Organizační struktura</c:v>
                </c:pt>
                <c:pt idx="2">
                  <c:v>Kontaktní poštovní adresa</c:v>
                </c:pt>
                <c:pt idx="3">
                  <c:v>Úřední hodiny</c:v>
                </c:pt>
                <c:pt idx="4">
                  <c:v>Telefonní čísla</c:v>
                </c:pt>
                <c:pt idx="5">
                  <c:v>formuláře</c:v>
                </c:pt>
                <c:pt idx="6">
                  <c:v>seznam organizací</c:v>
                </c:pt>
                <c:pt idx="7">
                  <c:v>Popisy postupů -návody pro řešení životních situací</c:v>
                </c:pt>
                <c:pt idx="8">
                  <c:v>Vydané právní předpisy</c:v>
                </c:pt>
                <c:pt idx="9">
                  <c:v>Výroční zpráva podle zákona č. 106/1999 Sb.</c:v>
                </c:pt>
                <c:pt idx="10">
                  <c:v>Adresa e-podatelny</c:v>
                </c:pt>
                <c:pt idx="11">
                  <c:v>inf. o zpracování osobních údajů</c:v>
                </c:pt>
                <c:pt idx="12">
                  <c:v>Žádosti o informace</c:v>
                </c:pt>
                <c:pt idx="13">
                  <c:v>Úhrady za poskytování informací</c:v>
                </c:pt>
                <c:pt idx="14">
                  <c:v>Rozpočet </c:v>
                </c:pt>
                <c:pt idx="21">
                  <c:v>Název</c:v>
                </c:pt>
                <c:pt idx="22">
                  <c:v>Důvod a způsob založení</c:v>
                </c:pt>
                <c:pt idx="23">
                  <c:v>Bankovní spojení </c:v>
                </c:pt>
                <c:pt idx="24">
                  <c:v>IČ</c:v>
                </c:pt>
                <c:pt idx="25">
                  <c:v>DIČ </c:v>
                </c:pt>
                <c:pt idx="26">
                  <c:v>hlavní dokumenty</c:v>
                </c:pt>
                <c:pt idx="27">
                  <c:v>rozsudky</c:v>
                </c:pt>
                <c:pt idx="28">
                  <c:v>výdaje na soudy</c:v>
                </c:pt>
                <c:pt idx="29">
                  <c:v>podmínky a principy</c:v>
                </c:pt>
                <c:pt idx="30">
                  <c:v>Opravné prostředky</c:v>
                </c:pt>
                <c:pt idx="31">
                  <c:v>Nejdůležitější používané předpisy</c:v>
                </c:pt>
                <c:pt idx="32">
                  <c:v>Seznam hlavních dokumentů</c:v>
                </c:pt>
                <c:pt idx="33">
                  <c:v>Poskytnuté informace</c:v>
                </c:pt>
                <c:pt idx="34">
                  <c:v>dostupný formát</c:v>
                </c:pt>
                <c:pt idx="35">
                  <c:v>rejstříky</c:v>
                </c:pt>
                <c:pt idx="36">
                  <c:v>Příjem žádostí a dalších podání</c:v>
                </c:pt>
              </c:strCache>
            </c:strRef>
          </c:cat>
          <c:val>
            <c:numRef>
              <c:f>'Města (OK)'!$AM$4:$AM$40</c:f>
              <c:numCache>
                <c:formatCode>General</c:formatCode>
                <c:ptCount val="37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2</c:v>
                </c:pt>
                <c:pt idx="7">
                  <c:v>2</c:v>
                </c:pt>
                <c:pt idx="8">
                  <c:v>2</c:v>
                </c:pt>
                <c:pt idx="9">
                  <c:v>2</c:v>
                </c:pt>
                <c:pt idx="10">
                  <c:v>3</c:v>
                </c:pt>
                <c:pt idx="11">
                  <c:v>3</c:v>
                </c:pt>
                <c:pt idx="12">
                  <c:v>4</c:v>
                </c:pt>
                <c:pt idx="13">
                  <c:v>6</c:v>
                </c:pt>
                <c:pt idx="14">
                  <c:v>7</c:v>
                </c:pt>
                <c:pt idx="21">
                  <c:v>0</c:v>
                </c:pt>
                <c:pt idx="22">
                  <c:v>0</c:v>
                </c:pt>
                <c:pt idx="23">
                  <c:v>0</c:v>
                </c:pt>
                <c:pt idx="24">
                  <c:v>0</c:v>
                </c:pt>
                <c:pt idx="25">
                  <c:v>0</c:v>
                </c:pt>
                <c:pt idx="26">
                  <c:v>0</c:v>
                </c:pt>
                <c:pt idx="27">
                  <c:v>0</c:v>
                </c:pt>
                <c:pt idx="28">
                  <c:v>0</c:v>
                </c:pt>
                <c:pt idx="29">
                  <c:v>1</c:v>
                </c:pt>
                <c:pt idx="30">
                  <c:v>1</c:v>
                </c:pt>
                <c:pt idx="31">
                  <c:v>1</c:v>
                </c:pt>
                <c:pt idx="32">
                  <c:v>2</c:v>
                </c:pt>
                <c:pt idx="33">
                  <c:v>2</c:v>
                </c:pt>
                <c:pt idx="34">
                  <c:v>2</c:v>
                </c:pt>
                <c:pt idx="35">
                  <c:v>4</c:v>
                </c:pt>
                <c:pt idx="36">
                  <c:v>6</c:v>
                </c:pt>
              </c:numCache>
            </c:numRef>
          </c:val>
        </c:ser>
        <c:dLbls/>
        <c:axId val="149791872"/>
        <c:axId val="149793408"/>
      </c:barChart>
      <c:catAx>
        <c:axId val="149791872"/>
        <c:scaling>
          <c:orientation val="minMax"/>
        </c:scaling>
        <c:axPos val="l"/>
        <c:numFmt formatCode="General" sourceLinked="1"/>
        <c:tickLblPos val="nextTo"/>
        <c:txPr>
          <a:bodyPr rot="0" vert="horz"/>
          <a:lstStyle/>
          <a:p>
            <a:pPr>
              <a:defRPr sz="1200" baseline="0"/>
            </a:pPr>
            <a:endParaRPr lang="cs-CZ"/>
          </a:p>
        </c:txPr>
        <c:crossAx val="149793408"/>
        <c:crosses val="autoZero"/>
        <c:auto val="1"/>
        <c:lblAlgn val="ctr"/>
        <c:lblOffset val="100"/>
      </c:catAx>
      <c:valAx>
        <c:axId val="149793408"/>
        <c:scaling>
          <c:orientation val="minMax"/>
        </c:scaling>
        <c:axPos val="b"/>
        <c:majorGridlines>
          <c:spPr>
            <a:ln>
              <a:noFill/>
            </a:ln>
          </c:spPr>
        </c:majorGridlines>
        <c:numFmt formatCode="General" sourceLinked="1"/>
        <c:tickLblPos val="nextTo"/>
        <c:crossAx val="149791872"/>
        <c:crosses val="autoZero"/>
        <c:crossBetween val="between"/>
      </c:valAx>
    </c:plotArea>
    <c:plotVisOnly val="1"/>
    <c:dispBlanksAs val="gap"/>
  </c:chart>
  <c:externalData r:id="rId2"/>
  <c:userShapes r:id="rId3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cs-CZ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cs-CZ"/>
              <a:t>Povinné informace </a:t>
            </a:r>
          </a:p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cs-CZ"/>
              <a:t>OBCE</a:t>
            </a:r>
          </a:p>
        </c:rich>
      </c:tx>
      <c:layout/>
      <c:spPr>
        <a:noFill/>
        <a:ln>
          <a:noFill/>
        </a:ln>
        <a:effectLst/>
      </c:spPr>
    </c:title>
    <c:plotArea>
      <c:layout/>
      <c:barChart>
        <c:barDir val="col"/>
        <c:grouping val="clustered"/>
        <c:ser>
          <c:idx val="0"/>
          <c:order val="0"/>
          <c:tx>
            <c:strRef>
              <c:f>'Obce (OK)'!$H$53</c:f>
              <c:strCache>
                <c:ptCount val="1"/>
                <c:pt idx="0">
                  <c:v>základní pov. Informace (v=3)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dLbls>
            <c:dLbl>
              <c:idx val="0"/>
              <c:layout>
                <c:manualLayout>
                  <c:x val="-1.4021169365020051E-2"/>
                  <c:y val="-1.9972410472910505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1.5011037840698845E-2"/>
                  <c:y val="-1.6429088110148201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1.0507726488489197E-2"/>
                  <c:y val="-2.190545081353093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7.505518920349479E-3"/>
                  <c:y val="-2.7381813516914677E-3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7.505518920349479E-3"/>
                  <c:y val="-1.6429088110148201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1.0507726488489197E-2"/>
                  <c:y val="-8.2145440550741022E-3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-7.5054791891810031E-3"/>
                  <c:y val="-1.488279080102211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-1.0507726488489197E-2"/>
                  <c:y val="0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8"/>
              <c:layout>
                <c:manualLayout>
                  <c:x val="-1.0507726488489197E-2"/>
                  <c:y val="2.7381813516913671E-3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9"/>
              <c:layout>
                <c:manualLayout>
                  <c:x val="-1.3509934056628961E-2"/>
                  <c:y val="0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0"/>
              <c:layout>
                <c:manualLayout>
                  <c:x val="-1.2008830272559081E-2"/>
                  <c:y val="0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1"/>
              <c:layout>
                <c:manualLayout>
                  <c:x val="-1.2008830272559189E-2"/>
                  <c:y val="0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2"/>
              <c:layout>
                <c:manualLayout>
                  <c:x val="-1.3509934056628961E-2"/>
                  <c:y val="-2.7381813516913671E-3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Val val="1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'Obce (OK)'!$I$52:$U$52</c:f>
              <c:strCache>
                <c:ptCount val="13"/>
                <c:pt idx="0">
                  <c:v>Chuderov </c:v>
                </c:pt>
                <c:pt idx="1">
                  <c:v>Praha - Kunratice </c:v>
                </c:pt>
                <c:pt idx="2">
                  <c:v>Okříšky </c:v>
                </c:pt>
                <c:pt idx="3">
                  <c:v>Andělská Hora </c:v>
                </c:pt>
                <c:pt idx="4">
                  <c:v>Nepolisy </c:v>
                </c:pt>
                <c:pt idx="5">
                  <c:v>Pletený Újezd </c:v>
                </c:pt>
                <c:pt idx="6">
                  <c:v>Slatina </c:v>
                </c:pt>
                <c:pt idx="7">
                  <c:v>Lipová-lázně </c:v>
                </c:pt>
                <c:pt idx="8">
                  <c:v>Zbyslavice </c:v>
                </c:pt>
                <c:pt idx="9">
                  <c:v>Chotovice </c:v>
                </c:pt>
                <c:pt idx="10">
                  <c:v>Horní Lhota </c:v>
                </c:pt>
                <c:pt idx="11">
                  <c:v>Šebetov </c:v>
                </c:pt>
                <c:pt idx="12">
                  <c:v>Semanín </c:v>
                </c:pt>
              </c:strCache>
            </c:strRef>
          </c:cat>
          <c:val>
            <c:numRef>
              <c:f>'Obce (OK)'!$I$53:$U$53</c:f>
              <c:numCache>
                <c:formatCode>0.0</c:formatCode>
                <c:ptCount val="13"/>
                <c:pt idx="0">
                  <c:v>5</c:v>
                </c:pt>
                <c:pt idx="1">
                  <c:v>4.5</c:v>
                </c:pt>
                <c:pt idx="2">
                  <c:v>4.5</c:v>
                </c:pt>
                <c:pt idx="3">
                  <c:v>5</c:v>
                </c:pt>
                <c:pt idx="4">
                  <c:v>4.5</c:v>
                </c:pt>
                <c:pt idx="5">
                  <c:v>4</c:v>
                </c:pt>
                <c:pt idx="6">
                  <c:v>4</c:v>
                </c:pt>
                <c:pt idx="7">
                  <c:v>4</c:v>
                </c:pt>
                <c:pt idx="8">
                  <c:v>3.5</c:v>
                </c:pt>
                <c:pt idx="9">
                  <c:v>3.5</c:v>
                </c:pt>
                <c:pt idx="10">
                  <c:v>3.5</c:v>
                </c:pt>
                <c:pt idx="11">
                  <c:v>3.5</c:v>
                </c:pt>
                <c:pt idx="12">
                  <c:v>3</c:v>
                </c:pt>
              </c:numCache>
            </c:numRef>
          </c:val>
        </c:ser>
        <c:ser>
          <c:idx val="1"/>
          <c:order val="1"/>
          <c:tx>
            <c:strRef>
              <c:f>'Obce (OK)'!$H$54</c:f>
              <c:strCache>
                <c:ptCount val="1"/>
                <c:pt idx="0">
                  <c:v>rozšířené pov. Informace (v=1,5)</c:v>
                </c:pt>
              </c:strCache>
            </c:strRef>
          </c:tx>
          <c:spPr>
            <a:solidFill>
              <a:schemeClr val="accent6"/>
            </a:solidFill>
          </c:spPr>
          <c:dLbls>
            <c:dLbl>
              <c:idx val="3"/>
              <c:layout>
                <c:manualLayout>
                  <c:x val="6.0044151362795388E-3"/>
                  <c:y val="-1.0952725406765567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1.4029375523931683E-2"/>
                  <c:y val="-4.7031811280228136E-3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200" baseline="0"/>
                </a:pPr>
                <a:endParaRPr lang="cs-CZ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strRef>
              <c:f>'Obce (OK)'!$I$52:$U$52</c:f>
              <c:strCache>
                <c:ptCount val="13"/>
                <c:pt idx="0">
                  <c:v>Chuderov </c:v>
                </c:pt>
                <c:pt idx="1">
                  <c:v>Praha - Kunratice </c:v>
                </c:pt>
                <c:pt idx="2">
                  <c:v>Okříšky </c:v>
                </c:pt>
                <c:pt idx="3">
                  <c:v>Andělská Hora </c:v>
                </c:pt>
                <c:pt idx="4">
                  <c:v>Nepolisy </c:v>
                </c:pt>
                <c:pt idx="5">
                  <c:v>Pletený Újezd </c:v>
                </c:pt>
                <c:pt idx="6">
                  <c:v>Slatina </c:v>
                </c:pt>
                <c:pt idx="7">
                  <c:v>Lipová-lázně </c:v>
                </c:pt>
                <c:pt idx="8">
                  <c:v>Zbyslavice </c:v>
                </c:pt>
                <c:pt idx="9">
                  <c:v>Chotovice </c:v>
                </c:pt>
                <c:pt idx="10">
                  <c:v>Horní Lhota </c:v>
                </c:pt>
                <c:pt idx="11">
                  <c:v>Šebetov </c:v>
                </c:pt>
                <c:pt idx="12">
                  <c:v>Semanín </c:v>
                </c:pt>
              </c:strCache>
            </c:strRef>
          </c:cat>
          <c:val>
            <c:numRef>
              <c:f>'Obce (OK)'!$I$54:$U$54</c:f>
              <c:numCache>
                <c:formatCode>0.0</c:formatCode>
                <c:ptCount val="13"/>
                <c:pt idx="0">
                  <c:v>5</c:v>
                </c:pt>
                <c:pt idx="1">
                  <c:v>5</c:v>
                </c:pt>
                <c:pt idx="2">
                  <c:v>4.5</c:v>
                </c:pt>
                <c:pt idx="3">
                  <c:v>3</c:v>
                </c:pt>
                <c:pt idx="4">
                  <c:v>3.5</c:v>
                </c:pt>
                <c:pt idx="5">
                  <c:v>4.5</c:v>
                </c:pt>
                <c:pt idx="6">
                  <c:v>4</c:v>
                </c:pt>
                <c:pt idx="7">
                  <c:v>3.5</c:v>
                </c:pt>
                <c:pt idx="8">
                  <c:v>4</c:v>
                </c:pt>
                <c:pt idx="9">
                  <c:v>3.5</c:v>
                </c:pt>
                <c:pt idx="10">
                  <c:v>3</c:v>
                </c:pt>
                <c:pt idx="11">
                  <c:v>3</c:v>
                </c:pt>
                <c:pt idx="12">
                  <c:v>2.5</c:v>
                </c:pt>
              </c:numCache>
            </c:numRef>
          </c:val>
        </c:ser>
        <c:ser>
          <c:idx val="2"/>
          <c:order val="2"/>
          <c:tx>
            <c:strRef>
              <c:f>'Obce (OK)'!$H$55</c:f>
              <c:strCache>
                <c:ptCount val="1"/>
                <c:pt idx="0">
                  <c:v>Celkové vážené skóre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200" b="1" i="0" baseline="0">
                    <a:solidFill>
                      <a:srgbClr val="00B050"/>
                    </a:solidFill>
                  </a:defRPr>
                </a:pPr>
                <a:endParaRPr lang="cs-CZ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strRef>
              <c:f>'Obce (OK)'!$I$52:$U$52</c:f>
              <c:strCache>
                <c:ptCount val="13"/>
                <c:pt idx="0">
                  <c:v>Chuderov </c:v>
                </c:pt>
                <c:pt idx="1">
                  <c:v>Praha - Kunratice </c:v>
                </c:pt>
                <c:pt idx="2">
                  <c:v>Okříšky </c:v>
                </c:pt>
                <c:pt idx="3">
                  <c:v>Andělská Hora </c:v>
                </c:pt>
                <c:pt idx="4">
                  <c:v>Nepolisy </c:v>
                </c:pt>
                <c:pt idx="5">
                  <c:v>Pletený Újezd </c:v>
                </c:pt>
                <c:pt idx="6">
                  <c:v>Slatina </c:v>
                </c:pt>
                <c:pt idx="7">
                  <c:v>Lipová-lázně </c:v>
                </c:pt>
                <c:pt idx="8">
                  <c:v>Zbyslavice </c:v>
                </c:pt>
                <c:pt idx="9">
                  <c:v>Chotovice </c:v>
                </c:pt>
                <c:pt idx="10">
                  <c:v>Horní Lhota </c:v>
                </c:pt>
                <c:pt idx="11">
                  <c:v>Šebetov </c:v>
                </c:pt>
                <c:pt idx="12">
                  <c:v>Semanín </c:v>
                </c:pt>
              </c:strCache>
            </c:strRef>
          </c:cat>
          <c:val>
            <c:numRef>
              <c:f>'Obce (OK)'!$I$55:$U$55</c:f>
              <c:numCache>
                <c:formatCode>General</c:formatCode>
                <c:ptCount val="13"/>
                <c:pt idx="0">
                  <c:v>22.5</c:v>
                </c:pt>
                <c:pt idx="1">
                  <c:v>21</c:v>
                </c:pt>
                <c:pt idx="2">
                  <c:v>20.25</c:v>
                </c:pt>
                <c:pt idx="3">
                  <c:v>19.5</c:v>
                </c:pt>
                <c:pt idx="4">
                  <c:v>18.75</c:v>
                </c:pt>
                <c:pt idx="5">
                  <c:v>18.75</c:v>
                </c:pt>
                <c:pt idx="6">
                  <c:v>18</c:v>
                </c:pt>
                <c:pt idx="7">
                  <c:v>17.25</c:v>
                </c:pt>
                <c:pt idx="8">
                  <c:v>16.5</c:v>
                </c:pt>
                <c:pt idx="9">
                  <c:v>15.75</c:v>
                </c:pt>
                <c:pt idx="10">
                  <c:v>15</c:v>
                </c:pt>
                <c:pt idx="11">
                  <c:v>15</c:v>
                </c:pt>
                <c:pt idx="12">
                  <c:v>12.75</c:v>
                </c:pt>
              </c:numCache>
            </c:numRef>
          </c:val>
        </c:ser>
        <c:dLbls/>
        <c:axId val="150540288"/>
        <c:axId val="150541824"/>
      </c:barChart>
      <c:catAx>
        <c:axId val="150540288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50541824"/>
        <c:crosses val="autoZero"/>
        <c:auto val="1"/>
        <c:lblAlgn val="ctr"/>
        <c:lblOffset val="100"/>
      </c:catAx>
      <c:valAx>
        <c:axId val="150541824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505402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cs-CZ"/>
    </a:p>
  </c:txPr>
  <c:externalData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cs-CZ"/>
  <c:clrMapOvr bg1="lt1" tx1="dk1" bg2="lt2" tx2="dk2" accent1="accent1" accent2="accent2" accent3="accent3" accent4="accent4" accent5="accent5" accent6="accent6" hlink="hlink" folHlink="folHlink"/>
  <c:chart>
    <c:title>
      <c:layout/>
    </c:title>
    <c:plotArea>
      <c:layout/>
      <c:barChart>
        <c:barDir val="bar"/>
        <c:grouping val="clustered"/>
        <c:ser>
          <c:idx val="0"/>
          <c:order val="0"/>
          <c:tx>
            <c:strRef>
              <c:f>'Obce (OK)'!$AM$1</c:f>
              <c:strCache>
                <c:ptCount val="1"/>
                <c:pt idx="0">
                  <c:v>Obce - počet chyb za položku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200" b="1" i="0" baseline="0"/>
                </a:pPr>
                <a:endParaRPr lang="cs-CZ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strRef>
              <c:f>'Obce (OK)'!$AL$4:$AL$40</c:f>
              <c:strCache>
                <c:ptCount val="37"/>
                <c:pt idx="0">
                  <c:v>Struktura</c:v>
                </c:pt>
                <c:pt idx="1">
                  <c:v>Organizační struktura</c:v>
                </c:pt>
                <c:pt idx="2">
                  <c:v>seznam organizací</c:v>
                </c:pt>
                <c:pt idx="3">
                  <c:v>Kontaktní poštovní adresa</c:v>
                </c:pt>
                <c:pt idx="4">
                  <c:v>Úřední hodiny</c:v>
                </c:pt>
                <c:pt idx="5">
                  <c:v>Telefonní čísla</c:v>
                </c:pt>
                <c:pt idx="6">
                  <c:v>Popisy postupů -návody pro řešení životních situací</c:v>
                </c:pt>
                <c:pt idx="7">
                  <c:v>Adresa e-podatelny</c:v>
                </c:pt>
                <c:pt idx="8">
                  <c:v>Žádosti o informace</c:v>
                </c:pt>
                <c:pt idx="9">
                  <c:v>formuláře</c:v>
                </c:pt>
                <c:pt idx="10">
                  <c:v>inf. o zpracování osobních údajů</c:v>
                </c:pt>
                <c:pt idx="11">
                  <c:v>Rozpočet </c:v>
                </c:pt>
                <c:pt idx="12">
                  <c:v>Úhrady za poskytování informací</c:v>
                </c:pt>
                <c:pt idx="13">
                  <c:v>Výroční zpráva podle zákona č. 106/1999 Sb.</c:v>
                </c:pt>
                <c:pt idx="14">
                  <c:v>Vydané právní předpisy</c:v>
                </c:pt>
                <c:pt idx="21">
                  <c:v>Název</c:v>
                </c:pt>
                <c:pt idx="22">
                  <c:v>Důvod a způsob založení</c:v>
                </c:pt>
                <c:pt idx="23">
                  <c:v>Bankovní spojení </c:v>
                </c:pt>
                <c:pt idx="24">
                  <c:v>IČ</c:v>
                </c:pt>
                <c:pt idx="25">
                  <c:v>rozsudky</c:v>
                </c:pt>
                <c:pt idx="26">
                  <c:v>výdaje na soudy</c:v>
                </c:pt>
                <c:pt idx="27">
                  <c:v>DIČ </c:v>
                </c:pt>
                <c:pt idx="28">
                  <c:v>Nejdůležitější používané předpisy</c:v>
                </c:pt>
                <c:pt idx="29">
                  <c:v>hlavní dokumenty</c:v>
                </c:pt>
                <c:pt idx="30">
                  <c:v>rejstříky</c:v>
                </c:pt>
                <c:pt idx="31">
                  <c:v>podmínky a principy</c:v>
                </c:pt>
                <c:pt idx="32">
                  <c:v>Seznam hlavních dokumentů</c:v>
                </c:pt>
                <c:pt idx="33">
                  <c:v>Poskytnuté informace</c:v>
                </c:pt>
                <c:pt idx="34">
                  <c:v>Opravné prostředky</c:v>
                </c:pt>
                <c:pt idx="35">
                  <c:v>dostupný formát</c:v>
                </c:pt>
                <c:pt idx="36">
                  <c:v>Příjem žádostí a dalších podání</c:v>
                </c:pt>
              </c:strCache>
            </c:strRef>
          </c:cat>
          <c:val>
            <c:numRef>
              <c:f>'Obce (OK)'!$AM$4:$AM$40</c:f>
              <c:numCache>
                <c:formatCode>General</c:formatCode>
                <c:ptCount val="37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1</c:v>
                </c:pt>
                <c:pt idx="8">
                  <c:v>2</c:v>
                </c:pt>
                <c:pt idx="9">
                  <c:v>2</c:v>
                </c:pt>
                <c:pt idx="10">
                  <c:v>3</c:v>
                </c:pt>
                <c:pt idx="11">
                  <c:v>4</c:v>
                </c:pt>
                <c:pt idx="12">
                  <c:v>4</c:v>
                </c:pt>
                <c:pt idx="13">
                  <c:v>4</c:v>
                </c:pt>
                <c:pt idx="14">
                  <c:v>7</c:v>
                </c:pt>
                <c:pt idx="21">
                  <c:v>0</c:v>
                </c:pt>
                <c:pt idx="22">
                  <c:v>0</c:v>
                </c:pt>
                <c:pt idx="23">
                  <c:v>0</c:v>
                </c:pt>
                <c:pt idx="24">
                  <c:v>0</c:v>
                </c:pt>
                <c:pt idx="25">
                  <c:v>0</c:v>
                </c:pt>
                <c:pt idx="26">
                  <c:v>0</c:v>
                </c:pt>
                <c:pt idx="27">
                  <c:v>1</c:v>
                </c:pt>
                <c:pt idx="28">
                  <c:v>2</c:v>
                </c:pt>
                <c:pt idx="29">
                  <c:v>3</c:v>
                </c:pt>
                <c:pt idx="30">
                  <c:v>5</c:v>
                </c:pt>
                <c:pt idx="31">
                  <c:v>6</c:v>
                </c:pt>
                <c:pt idx="32">
                  <c:v>6</c:v>
                </c:pt>
                <c:pt idx="33">
                  <c:v>6</c:v>
                </c:pt>
                <c:pt idx="34">
                  <c:v>8</c:v>
                </c:pt>
                <c:pt idx="35">
                  <c:v>8</c:v>
                </c:pt>
                <c:pt idx="36">
                  <c:v>10</c:v>
                </c:pt>
              </c:numCache>
            </c:numRef>
          </c:val>
        </c:ser>
        <c:dLbls/>
        <c:axId val="150380544"/>
        <c:axId val="150382080"/>
      </c:barChart>
      <c:catAx>
        <c:axId val="150380544"/>
        <c:scaling>
          <c:orientation val="minMax"/>
        </c:scaling>
        <c:axPos val="l"/>
        <c:numFmt formatCode="General" sourceLinked="1"/>
        <c:tickLblPos val="nextTo"/>
        <c:txPr>
          <a:bodyPr rot="0" vert="horz"/>
          <a:lstStyle/>
          <a:p>
            <a:pPr>
              <a:defRPr sz="1200" baseline="0"/>
            </a:pPr>
            <a:endParaRPr lang="cs-CZ"/>
          </a:p>
        </c:txPr>
        <c:crossAx val="150382080"/>
        <c:crosses val="autoZero"/>
        <c:auto val="1"/>
        <c:lblAlgn val="ctr"/>
        <c:lblOffset val="100"/>
      </c:catAx>
      <c:valAx>
        <c:axId val="150382080"/>
        <c:scaling>
          <c:orientation val="minMax"/>
        </c:scaling>
        <c:axPos val="b"/>
        <c:majorGridlines/>
        <c:numFmt formatCode="General" sourceLinked="1"/>
        <c:tickLblPos val="nextTo"/>
        <c:crossAx val="150380544"/>
        <c:crosses val="autoZero"/>
        <c:crossBetween val="between"/>
      </c:valAx>
    </c:plotArea>
    <c:plotVisOnly val="1"/>
    <c:dispBlanksAs val="gap"/>
  </c:chart>
  <c:externalData r:id="rId2"/>
  <c:userShapes r:id="rId3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cs-CZ"/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bar"/>
        <c:grouping val="clustered"/>
        <c:ser>
          <c:idx val="0"/>
          <c:order val="0"/>
          <c:tx>
            <c:strRef>
              <c:f>'celkem chyb'!$P$1</c:f>
              <c:strCache>
                <c:ptCount val="1"/>
                <c:pt idx="0">
                  <c:v>města</c:v>
                </c:pt>
              </c:strCache>
            </c:strRef>
          </c:tx>
          <c:spPr>
            <a:solidFill>
              <a:schemeClr val="accent1"/>
            </a:solidFill>
            <a:ln w="25400">
              <a:solidFill>
                <a:srgbClr val="0070C0"/>
              </a:solidFill>
            </a:ln>
            <a:effectLst/>
          </c:spPr>
          <c:cat>
            <c:strRef>
              <c:f>'celkem chyb'!$O$2:$O$38</c:f>
              <c:strCache>
                <c:ptCount val="37"/>
                <c:pt idx="0">
                  <c:v>Struktura</c:v>
                </c:pt>
                <c:pt idx="1">
                  <c:v>Organizační struktura</c:v>
                </c:pt>
                <c:pt idx="2">
                  <c:v>Kontaktní poštovní adresa</c:v>
                </c:pt>
                <c:pt idx="3">
                  <c:v>Úřední hodiny</c:v>
                </c:pt>
                <c:pt idx="4">
                  <c:v>Telefonní čísla</c:v>
                </c:pt>
                <c:pt idx="5">
                  <c:v>seznam organizací</c:v>
                </c:pt>
                <c:pt idx="6">
                  <c:v>formuláře</c:v>
                </c:pt>
                <c:pt idx="7">
                  <c:v>Popisy postupů -návody pro řešení životních situací</c:v>
                </c:pt>
                <c:pt idx="8">
                  <c:v>Adresa e-podatelny</c:v>
                </c:pt>
                <c:pt idx="9">
                  <c:v>Žádosti o informace</c:v>
                </c:pt>
                <c:pt idx="10">
                  <c:v>Výroční zpráva podle zákona č. 106/1999 Sb.</c:v>
                </c:pt>
                <c:pt idx="11">
                  <c:v>inf. o zpracování osobních údajů</c:v>
                </c:pt>
                <c:pt idx="12">
                  <c:v>Vydané právní předpisy</c:v>
                </c:pt>
                <c:pt idx="13">
                  <c:v>Úhrady za poskytování informací</c:v>
                </c:pt>
                <c:pt idx="14">
                  <c:v>Rozpočet </c:v>
                </c:pt>
                <c:pt idx="21">
                  <c:v>Název</c:v>
                </c:pt>
                <c:pt idx="22">
                  <c:v>Důvod a způsob založení</c:v>
                </c:pt>
                <c:pt idx="23">
                  <c:v>Bankovní spojení </c:v>
                </c:pt>
                <c:pt idx="24">
                  <c:v>IČ</c:v>
                </c:pt>
                <c:pt idx="25">
                  <c:v>rozsudky</c:v>
                </c:pt>
                <c:pt idx="26">
                  <c:v>výdaje na soudy</c:v>
                </c:pt>
                <c:pt idx="27">
                  <c:v>DIČ </c:v>
                </c:pt>
                <c:pt idx="28">
                  <c:v>hlavní dokumenty</c:v>
                </c:pt>
                <c:pt idx="29">
                  <c:v>Nejdůležitější používané předpisy</c:v>
                </c:pt>
                <c:pt idx="30">
                  <c:v>podmínky a principy</c:v>
                </c:pt>
                <c:pt idx="31">
                  <c:v>Seznam hlavních dokumentů</c:v>
                </c:pt>
                <c:pt idx="32">
                  <c:v>Poskytnuté informace</c:v>
                </c:pt>
                <c:pt idx="33">
                  <c:v>Opravné prostředky</c:v>
                </c:pt>
                <c:pt idx="34">
                  <c:v>rejstříky</c:v>
                </c:pt>
                <c:pt idx="35">
                  <c:v>dostupný formát</c:v>
                </c:pt>
                <c:pt idx="36">
                  <c:v>Příjem žádostí a dalších podání</c:v>
                </c:pt>
              </c:strCache>
            </c:strRef>
          </c:cat>
          <c:val>
            <c:numRef>
              <c:f>'celkem chyb'!$P$2:$P$38</c:f>
              <c:numCache>
                <c:formatCode>General</c:formatCode>
                <c:ptCount val="37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2</c:v>
                </c:pt>
                <c:pt idx="6">
                  <c:v>0</c:v>
                </c:pt>
                <c:pt idx="7">
                  <c:v>2</c:v>
                </c:pt>
                <c:pt idx="8">
                  <c:v>3</c:v>
                </c:pt>
                <c:pt idx="9">
                  <c:v>4</c:v>
                </c:pt>
                <c:pt idx="10">
                  <c:v>2</c:v>
                </c:pt>
                <c:pt idx="11">
                  <c:v>3</c:v>
                </c:pt>
                <c:pt idx="12">
                  <c:v>2</c:v>
                </c:pt>
                <c:pt idx="13">
                  <c:v>6</c:v>
                </c:pt>
                <c:pt idx="14">
                  <c:v>7</c:v>
                </c:pt>
                <c:pt idx="21">
                  <c:v>0</c:v>
                </c:pt>
                <c:pt idx="22">
                  <c:v>0</c:v>
                </c:pt>
                <c:pt idx="23">
                  <c:v>0</c:v>
                </c:pt>
                <c:pt idx="24">
                  <c:v>0</c:v>
                </c:pt>
                <c:pt idx="25">
                  <c:v>0</c:v>
                </c:pt>
                <c:pt idx="26">
                  <c:v>0</c:v>
                </c:pt>
                <c:pt idx="27">
                  <c:v>0</c:v>
                </c:pt>
                <c:pt idx="28">
                  <c:v>0</c:v>
                </c:pt>
                <c:pt idx="29">
                  <c:v>1</c:v>
                </c:pt>
                <c:pt idx="30">
                  <c:v>1</c:v>
                </c:pt>
                <c:pt idx="31">
                  <c:v>2</c:v>
                </c:pt>
                <c:pt idx="32">
                  <c:v>2</c:v>
                </c:pt>
                <c:pt idx="33">
                  <c:v>1</c:v>
                </c:pt>
                <c:pt idx="34">
                  <c:v>4</c:v>
                </c:pt>
                <c:pt idx="35">
                  <c:v>2</c:v>
                </c:pt>
                <c:pt idx="36">
                  <c:v>6</c:v>
                </c:pt>
              </c:numCache>
            </c:numRef>
          </c:val>
        </c:ser>
        <c:ser>
          <c:idx val="1"/>
          <c:order val="1"/>
          <c:tx>
            <c:strRef>
              <c:f>'celkem chyb'!$Q$1</c:f>
              <c:strCache>
                <c:ptCount val="1"/>
                <c:pt idx="0">
                  <c:v>obce</c:v>
                </c:pt>
              </c:strCache>
            </c:strRef>
          </c:tx>
          <c:spPr>
            <a:solidFill>
              <a:schemeClr val="accent2"/>
            </a:solidFill>
            <a:ln w="25400">
              <a:solidFill>
                <a:srgbClr val="C00000"/>
              </a:solidFill>
            </a:ln>
            <a:effectLst/>
          </c:spPr>
          <c:cat>
            <c:strRef>
              <c:f>'celkem chyb'!$O$2:$O$38</c:f>
              <c:strCache>
                <c:ptCount val="37"/>
                <c:pt idx="0">
                  <c:v>Struktura</c:v>
                </c:pt>
                <c:pt idx="1">
                  <c:v>Organizační struktura</c:v>
                </c:pt>
                <c:pt idx="2">
                  <c:v>Kontaktní poštovní adresa</c:v>
                </c:pt>
                <c:pt idx="3">
                  <c:v>Úřední hodiny</c:v>
                </c:pt>
                <c:pt idx="4">
                  <c:v>Telefonní čísla</c:v>
                </c:pt>
                <c:pt idx="5">
                  <c:v>seznam organizací</c:v>
                </c:pt>
                <c:pt idx="6">
                  <c:v>formuláře</c:v>
                </c:pt>
                <c:pt idx="7">
                  <c:v>Popisy postupů -návody pro řešení životních situací</c:v>
                </c:pt>
                <c:pt idx="8">
                  <c:v>Adresa e-podatelny</c:v>
                </c:pt>
                <c:pt idx="9">
                  <c:v>Žádosti o informace</c:v>
                </c:pt>
                <c:pt idx="10">
                  <c:v>Výroční zpráva podle zákona č. 106/1999 Sb.</c:v>
                </c:pt>
                <c:pt idx="11">
                  <c:v>inf. o zpracování osobních údajů</c:v>
                </c:pt>
                <c:pt idx="12">
                  <c:v>Vydané právní předpisy</c:v>
                </c:pt>
                <c:pt idx="13">
                  <c:v>Úhrady za poskytování informací</c:v>
                </c:pt>
                <c:pt idx="14">
                  <c:v>Rozpočet </c:v>
                </c:pt>
                <c:pt idx="21">
                  <c:v>Název</c:v>
                </c:pt>
                <c:pt idx="22">
                  <c:v>Důvod a způsob založení</c:v>
                </c:pt>
                <c:pt idx="23">
                  <c:v>Bankovní spojení </c:v>
                </c:pt>
                <c:pt idx="24">
                  <c:v>IČ</c:v>
                </c:pt>
                <c:pt idx="25">
                  <c:v>rozsudky</c:v>
                </c:pt>
                <c:pt idx="26">
                  <c:v>výdaje na soudy</c:v>
                </c:pt>
                <c:pt idx="27">
                  <c:v>DIČ </c:v>
                </c:pt>
                <c:pt idx="28">
                  <c:v>hlavní dokumenty</c:v>
                </c:pt>
                <c:pt idx="29">
                  <c:v>Nejdůležitější používané předpisy</c:v>
                </c:pt>
                <c:pt idx="30">
                  <c:v>podmínky a principy</c:v>
                </c:pt>
                <c:pt idx="31">
                  <c:v>Seznam hlavních dokumentů</c:v>
                </c:pt>
                <c:pt idx="32">
                  <c:v>Poskytnuté informace</c:v>
                </c:pt>
                <c:pt idx="33">
                  <c:v>Opravné prostředky</c:v>
                </c:pt>
                <c:pt idx="34">
                  <c:v>rejstříky</c:v>
                </c:pt>
                <c:pt idx="35">
                  <c:v>dostupný formát</c:v>
                </c:pt>
                <c:pt idx="36">
                  <c:v>Příjem žádostí a dalších podání</c:v>
                </c:pt>
              </c:strCache>
            </c:strRef>
          </c:cat>
          <c:val>
            <c:numRef>
              <c:f>'celkem chyb'!$Q$2:$Q$38</c:f>
              <c:numCache>
                <c:formatCode>General</c:formatCode>
                <c:ptCount val="37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2</c:v>
                </c:pt>
                <c:pt idx="7">
                  <c:v>0</c:v>
                </c:pt>
                <c:pt idx="8">
                  <c:v>1</c:v>
                </c:pt>
                <c:pt idx="9">
                  <c:v>2</c:v>
                </c:pt>
                <c:pt idx="10">
                  <c:v>4</c:v>
                </c:pt>
                <c:pt idx="11">
                  <c:v>3</c:v>
                </c:pt>
                <c:pt idx="12">
                  <c:v>7</c:v>
                </c:pt>
                <c:pt idx="13">
                  <c:v>4</c:v>
                </c:pt>
                <c:pt idx="14">
                  <c:v>4</c:v>
                </c:pt>
                <c:pt idx="21">
                  <c:v>0</c:v>
                </c:pt>
                <c:pt idx="22">
                  <c:v>0</c:v>
                </c:pt>
                <c:pt idx="23">
                  <c:v>0</c:v>
                </c:pt>
                <c:pt idx="24">
                  <c:v>0</c:v>
                </c:pt>
                <c:pt idx="25">
                  <c:v>0</c:v>
                </c:pt>
                <c:pt idx="26">
                  <c:v>0</c:v>
                </c:pt>
                <c:pt idx="27">
                  <c:v>1</c:v>
                </c:pt>
                <c:pt idx="28">
                  <c:v>3</c:v>
                </c:pt>
                <c:pt idx="29">
                  <c:v>2</c:v>
                </c:pt>
                <c:pt idx="30">
                  <c:v>6</c:v>
                </c:pt>
                <c:pt idx="31">
                  <c:v>6</c:v>
                </c:pt>
                <c:pt idx="32">
                  <c:v>6</c:v>
                </c:pt>
                <c:pt idx="33">
                  <c:v>8</c:v>
                </c:pt>
                <c:pt idx="34">
                  <c:v>5</c:v>
                </c:pt>
                <c:pt idx="35">
                  <c:v>8</c:v>
                </c:pt>
                <c:pt idx="36">
                  <c:v>10</c:v>
                </c:pt>
              </c:numCache>
            </c:numRef>
          </c:val>
        </c:ser>
        <c:dLbls/>
        <c:gapWidth val="182"/>
        <c:axId val="156992256"/>
        <c:axId val="156993792"/>
      </c:barChart>
      <c:catAx>
        <c:axId val="156992256"/>
        <c:scaling>
          <c:orientation val="minMax"/>
        </c:scaling>
        <c:axPos val="l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56993792"/>
        <c:crosses val="autoZero"/>
        <c:auto val="1"/>
        <c:lblAlgn val="ctr"/>
        <c:lblOffset val="100"/>
      </c:catAx>
      <c:valAx>
        <c:axId val="156993792"/>
        <c:scaling>
          <c:orientation val="minMax"/>
        </c:scaling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5699225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68325306211723524"/>
          <c:y val="0.4455997480314961"/>
          <c:w val="0.200160542432196"/>
          <c:h val="3.6000251968503948E-2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2"/>
  <c:userShapes r:id="rId3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0.56644</cdr:x>
      <cdr:y>0.29364</cdr:y>
    </cdr:from>
    <cdr:to>
      <cdr:x>0.84851</cdr:x>
      <cdr:y>0.40456</cdr:y>
    </cdr:to>
    <cdr:sp macro="" textlink="">
      <cdr:nvSpPr>
        <cdr:cNvPr id="2" name="TextovéPole 1"/>
        <cdr:cNvSpPr txBox="1"/>
      </cdr:nvSpPr>
      <cdr:spPr>
        <a:xfrm xmlns:a="http://schemas.openxmlformats.org/drawingml/2006/main">
          <a:off x="4793316" y="2076450"/>
          <a:ext cx="2386852" cy="78441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cs-CZ" sz="1100"/>
        </a:p>
      </cdr:txBody>
    </cdr:sp>
  </cdr:relSizeAnchor>
  <cdr:relSizeAnchor xmlns:cdr="http://schemas.openxmlformats.org/drawingml/2006/chartDrawing">
    <cdr:from>
      <cdr:x>0.60922</cdr:x>
      <cdr:y>0.22431</cdr:y>
    </cdr:from>
    <cdr:to>
      <cdr:x>0.9032</cdr:x>
      <cdr:y>0.27344</cdr:y>
    </cdr:to>
    <cdr:sp macro="" textlink="">
      <cdr:nvSpPr>
        <cdr:cNvPr id="3" name="TextovéPole 2"/>
        <cdr:cNvSpPr txBox="1"/>
      </cdr:nvSpPr>
      <cdr:spPr>
        <a:xfrm xmlns:a="http://schemas.openxmlformats.org/drawingml/2006/main">
          <a:off x="3816325" y="1532978"/>
          <a:ext cx="1841571" cy="33576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cs-CZ" sz="1600" dirty="0">
              <a:solidFill>
                <a:schemeClr val="accent6">
                  <a:lumMod val="50000"/>
                </a:schemeClr>
              </a:solidFill>
            </a:rPr>
            <a:t>rozšířené </a:t>
          </a:r>
          <a:r>
            <a:rPr lang="cs-CZ" sz="1600" dirty="0" err="1">
              <a:solidFill>
                <a:schemeClr val="accent6">
                  <a:lumMod val="50000"/>
                </a:schemeClr>
              </a:solidFill>
            </a:rPr>
            <a:t>pov</a:t>
          </a:r>
          <a:r>
            <a:rPr lang="cs-CZ" sz="1600" dirty="0">
              <a:solidFill>
                <a:schemeClr val="accent6">
                  <a:lumMod val="50000"/>
                </a:schemeClr>
              </a:solidFill>
            </a:rPr>
            <a:t>. informace</a:t>
          </a:r>
        </a:p>
      </cdr:txBody>
    </cdr:sp>
  </cdr:relSizeAnchor>
  <cdr:relSizeAnchor xmlns:cdr="http://schemas.openxmlformats.org/drawingml/2006/chartDrawing">
    <cdr:from>
      <cdr:x>0.64241</cdr:x>
      <cdr:y>0.71952</cdr:y>
    </cdr:from>
    <cdr:to>
      <cdr:x>0.93639</cdr:x>
      <cdr:y>0.82291</cdr:y>
    </cdr:to>
    <cdr:sp macro="" textlink="">
      <cdr:nvSpPr>
        <cdr:cNvPr id="4" name="TextovéPole 3"/>
        <cdr:cNvSpPr txBox="1"/>
      </cdr:nvSpPr>
      <cdr:spPr>
        <a:xfrm xmlns:a="http://schemas.openxmlformats.org/drawingml/2006/main">
          <a:off x="4024259" y="4917354"/>
          <a:ext cx="1841571" cy="70656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cs-CZ" sz="1600" dirty="0">
              <a:solidFill>
                <a:schemeClr val="accent1">
                  <a:lumMod val="75000"/>
                </a:schemeClr>
              </a:solidFill>
            </a:rPr>
            <a:t>základní </a:t>
          </a:r>
          <a:r>
            <a:rPr lang="cs-CZ" sz="1600" dirty="0" err="1">
              <a:solidFill>
                <a:schemeClr val="accent1">
                  <a:lumMod val="75000"/>
                </a:schemeClr>
              </a:solidFill>
            </a:rPr>
            <a:t>pov</a:t>
          </a:r>
          <a:r>
            <a:rPr lang="cs-CZ" sz="1600" dirty="0">
              <a:solidFill>
                <a:schemeClr val="accent1">
                  <a:lumMod val="75000"/>
                </a:schemeClr>
              </a:solidFill>
            </a:rPr>
            <a:t>. informace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0.62072</cdr:x>
      <cdr:y>0.26646</cdr:y>
    </cdr:from>
    <cdr:to>
      <cdr:x>0.9147</cdr:x>
      <cdr:y>0.30944</cdr:y>
    </cdr:to>
    <cdr:sp macro="" textlink="">
      <cdr:nvSpPr>
        <cdr:cNvPr id="2" name="TextovéPole 1"/>
        <cdr:cNvSpPr txBox="1"/>
      </cdr:nvSpPr>
      <cdr:spPr>
        <a:xfrm xmlns:a="http://schemas.openxmlformats.org/drawingml/2006/main">
          <a:off x="3888333" y="1821011"/>
          <a:ext cx="1841572" cy="29373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cs-CZ" sz="1600" dirty="0">
              <a:solidFill>
                <a:schemeClr val="accent6">
                  <a:lumMod val="50000"/>
                </a:schemeClr>
              </a:solidFill>
            </a:rPr>
            <a:t>rozšířené </a:t>
          </a:r>
          <a:r>
            <a:rPr lang="cs-CZ" sz="1600" dirty="0" err="1">
              <a:solidFill>
                <a:schemeClr val="accent6">
                  <a:lumMod val="50000"/>
                </a:schemeClr>
              </a:solidFill>
            </a:rPr>
            <a:t>pov</a:t>
          </a:r>
          <a:r>
            <a:rPr lang="cs-CZ" sz="1600" dirty="0">
              <a:solidFill>
                <a:schemeClr val="accent6">
                  <a:lumMod val="50000"/>
                </a:schemeClr>
              </a:solidFill>
            </a:rPr>
            <a:t>. informace</a:t>
          </a:r>
        </a:p>
      </cdr:txBody>
    </cdr:sp>
  </cdr:relSizeAnchor>
  <cdr:relSizeAnchor xmlns:cdr="http://schemas.openxmlformats.org/drawingml/2006/chartDrawing">
    <cdr:from>
      <cdr:x>0.64296</cdr:x>
      <cdr:y>0.73137</cdr:y>
    </cdr:from>
    <cdr:to>
      <cdr:x>0.93694</cdr:x>
      <cdr:y>0.77435</cdr:y>
    </cdr:to>
    <cdr:sp macro="" textlink="">
      <cdr:nvSpPr>
        <cdr:cNvPr id="3" name="TextovéPole 2"/>
        <cdr:cNvSpPr txBox="1"/>
      </cdr:nvSpPr>
      <cdr:spPr>
        <a:xfrm xmlns:a="http://schemas.openxmlformats.org/drawingml/2006/main">
          <a:off x="5440805" y="5911538"/>
          <a:ext cx="2487694" cy="34735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cs-CZ" sz="1600">
              <a:solidFill>
                <a:schemeClr val="accent1">
                  <a:lumMod val="75000"/>
                </a:schemeClr>
              </a:solidFill>
            </a:rPr>
            <a:t>základní pov. informace</a:t>
          </a: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0.6552</cdr:x>
      <cdr:y>0.22673</cdr:y>
    </cdr:from>
    <cdr:to>
      <cdr:x>0.95594</cdr:x>
      <cdr:y>0.27078</cdr:y>
    </cdr:to>
    <cdr:sp macro="" textlink="">
      <cdr:nvSpPr>
        <cdr:cNvPr id="2" name="TextovéPole 1"/>
        <cdr:cNvSpPr txBox="1"/>
      </cdr:nvSpPr>
      <cdr:spPr>
        <a:xfrm xmlns:a="http://schemas.openxmlformats.org/drawingml/2006/main">
          <a:off x="4104357" y="1512168"/>
          <a:ext cx="1883939" cy="29373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cs-CZ" sz="1600" dirty="0">
              <a:solidFill>
                <a:schemeClr val="accent6">
                  <a:lumMod val="50000"/>
                </a:schemeClr>
              </a:solidFill>
            </a:rPr>
            <a:t>rozšířené </a:t>
          </a:r>
          <a:r>
            <a:rPr lang="cs-CZ" sz="1600" dirty="0" err="1">
              <a:solidFill>
                <a:schemeClr val="accent6">
                  <a:lumMod val="50000"/>
                </a:schemeClr>
              </a:solidFill>
            </a:rPr>
            <a:t>pov</a:t>
          </a:r>
          <a:r>
            <a:rPr lang="cs-CZ" sz="1600" dirty="0">
              <a:solidFill>
                <a:schemeClr val="accent6">
                  <a:lumMod val="50000"/>
                </a:schemeClr>
              </a:solidFill>
            </a:rPr>
            <a:t>. informace</a:t>
          </a:r>
        </a:p>
      </cdr:txBody>
    </cdr:sp>
  </cdr:relSizeAnchor>
  <cdr:relSizeAnchor xmlns:cdr="http://schemas.openxmlformats.org/drawingml/2006/chartDrawing">
    <cdr:from>
      <cdr:x>0.6667</cdr:x>
      <cdr:y>0.70179</cdr:y>
    </cdr:from>
    <cdr:to>
      <cdr:x>0.96744</cdr:x>
      <cdr:y>0.74584</cdr:y>
    </cdr:to>
    <cdr:sp macro="" textlink="">
      <cdr:nvSpPr>
        <cdr:cNvPr id="3" name="TextovéPole 2"/>
        <cdr:cNvSpPr txBox="1"/>
      </cdr:nvSpPr>
      <cdr:spPr>
        <a:xfrm xmlns:a="http://schemas.openxmlformats.org/drawingml/2006/main">
          <a:off x="4176365" y="4680520"/>
          <a:ext cx="1883939" cy="29373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cs-CZ" sz="1600" dirty="0">
              <a:solidFill>
                <a:schemeClr val="accent1">
                  <a:lumMod val="75000"/>
                </a:schemeClr>
              </a:solidFill>
            </a:rPr>
            <a:t>základní </a:t>
          </a:r>
          <a:r>
            <a:rPr lang="cs-CZ" sz="1600" dirty="0" err="1">
              <a:solidFill>
                <a:schemeClr val="accent1">
                  <a:lumMod val="75000"/>
                </a:schemeClr>
              </a:solidFill>
            </a:rPr>
            <a:t>pov</a:t>
          </a:r>
          <a:r>
            <a:rPr lang="cs-CZ" sz="1600" dirty="0">
              <a:solidFill>
                <a:schemeClr val="accent1">
                  <a:lumMod val="75000"/>
                </a:schemeClr>
              </a:solidFill>
            </a:rPr>
            <a:t>. informace</a:t>
          </a: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>
              <a:defRPr sz="13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1294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>
              <a:defRPr sz="1300"/>
            </a:lvl1pPr>
          </a:lstStyle>
          <a:p>
            <a:fld id="{367FAABD-7BE7-451E-A256-C8D3281B13B5}" type="datetimeFigureOut">
              <a:rPr lang="cs-CZ" smtClean="0"/>
              <a:pPr/>
              <a:t>11. 4. 2017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>
              <a:defRPr sz="1300"/>
            </a:lvl1pPr>
          </a:lstStyle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1294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r">
              <a:defRPr sz="1300"/>
            </a:lvl1pPr>
          </a:lstStyle>
          <a:p>
            <a:fld id="{E3ED76AB-8339-4352-A73F-4F528E118E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017075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1412776"/>
            <a:ext cx="8640960" cy="2160240"/>
          </a:xfrm>
        </p:spPr>
        <p:txBody>
          <a:bodyPr anchor="ctr"/>
          <a:lstStyle>
            <a:lvl1pPr algn="ctr">
              <a:defRPr sz="480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1520" y="4653136"/>
            <a:ext cx="8640960" cy="576064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bg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7690197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/>
          <p:cNvSpPr>
            <a:spLocks noGrp="1"/>
          </p:cNvSpPr>
          <p:nvPr>
            <p:ph type="title"/>
          </p:nvPr>
        </p:nvSpPr>
        <p:spPr>
          <a:xfrm>
            <a:off x="323528" y="620688"/>
            <a:ext cx="1872208" cy="468052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dirty="0" smtClean="0"/>
              <a:t>CLICK TO EDIT MASTER TITLE STYLE</a:t>
            </a:r>
            <a:endParaRPr lang="cs-CZ" dirty="0"/>
          </a:p>
        </p:txBody>
      </p:sp>
      <p:sp>
        <p:nvSpPr>
          <p:cNvPr id="8" name="Text Placeholder 2"/>
          <p:cNvSpPr>
            <a:spLocks noGrp="1"/>
          </p:cNvSpPr>
          <p:nvPr>
            <p:ph idx="1"/>
          </p:nvPr>
        </p:nvSpPr>
        <p:spPr>
          <a:xfrm>
            <a:off x="2555776" y="620688"/>
            <a:ext cx="6264696" cy="46805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276804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/>
          <p:cNvSpPr>
            <a:spLocks noGrp="1"/>
          </p:cNvSpPr>
          <p:nvPr>
            <p:ph type="title" hasCustomPrompt="1"/>
          </p:nvPr>
        </p:nvSpPr>
        <p:spPr>
          <a:xfrm>
            <a:off x="323528" y="620688"/>
            <a:ext cx="8496944" cy="64807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>
              <a:defRPr sz="3600"/>
            </a:lvl1pPr>
          </a:lstStyle>
          <a:p>
            <a:r>
              <a:rPr lang="en-US" dirty="0" smtClean="0"/>
              <a:t>Click to edit master title style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0"/>
          </p:nvPr>
        </p:nvSpPr>
        <p:spPr>
          <a:xfrm>
            <a:off x="323850" y="1628775"/>
            <a:ext cx="8496300" cy="3600450"/>
          </a:xfrm>
        </p:spPr>
        <p:txBody>
          <a:bodyPr/>
          <a:lstStyle>
            <a:lvl1pPr>
              <a:defRPr b="1"/>
            </a:lvl1pPr>
            <a:lvl2pPr>
              <a:defRPr b="1"/>
            </a:lvl2pPr>
            <a:lvl3pPr>
              <a:defRPr b="1"/>
            </a:lvl3pPr>
            <a:lvl4pPr>
              <a:defRPr b="1"/>
            </a:lvl4pPr>
            <a:lvl5pPr>
              <a:defRPr b="1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3173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476672"/>
            <a:ext cx="4536504" cy="4536504"/>
          </a:xfrm>
          <a:prstGeom prst="ellipse">
            <a:avLst/>
          </a:prstGeom>
        </p:spPr>
        <p:txBody>
          <a:bodyPr anchor="ctr"/>
          <a:lstStyle>
            <a:lvl1pPr algn="ctr">
              <a:defRPr sz="4000" b="1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427984" y="476672"/>
            <a:ext cx="4536504" cy="4536504"/>
          </a:xfrm>
          <a:prstGeom prst="ellipse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3200">
                <a:solidFill>
                  <a:schemeClr val="bg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Date Placeholder 3"/>
          <p:cNvSpPr txBox="1">
            <a:spLocks/>
          </p:cNvSpPr>
          <p:nvPr userDrawn="1"/>
        </p:nvSpPr>
        <p:spPr>
          <a:xfrm>
            <a:off x="251520" y="6093296"/>
            <a:ext cx="1224136" cy="2160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l" defTabSz="914400" rtl="0" eaLnBrk="1" latinLnBrk="0" hangingPunct="1">
              <a:defRPr lang="cs-CZ" sz="1200" i="0" kern="1200" smtClean="0">
                <a:solidFill>
                  <a:schemeClr val="tx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E98D033-CA9C-4AB2-B77C-1B2EF00BD75B}" type="datetimeFigureOut">
              <a:rPr lang="cs-CZ" smtClean="0"/>
              <a:pPr/>
              <a:t>11. 4. 2017</a:t>
            </a:fld>
            <a:endParaRPr lang="cs-CZ" dirty="0"/>
          </a:p>
        </p:txBody>
      </p:sp>
      <p:sp>
        <p:nvSpPr>
          <p:cNvPr id="11" name="Slide Number Placeholder 5"/>
          <p:cNvSpPr txBox="1">
            <a:spLocks/>
          </p:cNvSpPr>
          <p:nvPr userDrawn="1"/>
        </p:nvSpPr>
        <p:spPr>
          <a:xfrm>
            <a:off x="1475656" y="6093296"/>
            <a:ext cx="693440" cy="2160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i="0" kern="1200">
                <a:solidFill>
                  <a:schemeClr val="tx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CCFB7E-DD2E-4207-9D6A-75F5EA4E9A3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83657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Placeholder 1"/>
          <p:cNvSpPr>
            <a:spLocks noGrp="1"/>
          </p:cNvSpPr>
          <p:nvPr>
            <p:ph type="title" hasCustomPrompt="1"/>
          </p:nvPr>
        </p:nvSpPr>
        <p:spPr>
          <a:xfrm>
            <a:off x="323528" y="620688"/>
            <a:ext cx="8496944" cy="64807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>
              <a:defRPr sz="3600"/>
            </a:lvl1pPr>
          </a:lstStyle>
          <a:p>
            <a:r>
              <a:rPr lang="en-US" dirty="0" smtClean="0"/>
              <a:t>Click to edit master title style</a:t>
            </a:r>
            <a:endParaRPr lang="cs-CZ" dirty="0"/>
          </a:p>
        </p:txBody>
      </p:sp>
      <p:sp>
        <p:nvSpPr>
          <p:cNvPr id="9" name="Content Placeholder 2"/>
          <p:cNvSpPr>
            <a:spLocks noGrp="1"/>
          </p:cNvSpPr>
          <p:nvPr>
            <p:ph sz="quarter" idx="10"/>
          </p:nvPr>
        </p:nvSpPr>
        <p:spPr>
          <a:xfrm>
            <a:off x="323850" y="1628775"/>
            <a:ext cx="4104134" cy="3600450"/>
          </a:xfrm>
        </p:spPr>
        <p:txBody>
          <a:bodyPr>
            <a:normAutofit/>
          </a:bodyPr>
          <a:lstStyle>
            <a:lvl1pPr>
              <a:defRPr sz="2400" b="0"/>
            </a:lvl1pPr>
            <a:lvl2pPr>
              <a:defRPr sz="2000" b="0"/>
            </a:lvl2pPr>
            <a:lvl3pPr>
              <a:defRPr sz="1800" b="0"/>
            </a:lvl3pPr>
            <a:lvl4pPr>
              <a:defRPr sz="1600" b="0"/>
            </a:lvl4pPr>
            <a:lvl5pPr>
              <a:defRPr sz="1600" b="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1"/>
          </p:nvPr>
        </p:nvSpPr>
        <p:spPr>
          <a:xfrm>
            <a:off x="4716016" y="1628800"/>
            <a:ext cx="4104134" cy="3600450"/>
          </a:xfrm>
        </p:spPr>
        <p:txBody>
          <a:bodyPr>
            <a:normAutofit/>
          </a:bodyPr>
          <a:lstStyle>
            <a:lvl1pPr>
              <a:defRPr sz="2400" b="0"/>
            </a:lvl1pPr>
            <a:lvl2pPr>
              <a:defRPr sz="2000" b="0"/>
            </a:lvl2pPr>
            <a:lvl3pPr>
              <a:defRPr sz="1800" b="0"/>
            </a:lvl3pPr>
            <a:lvl4pPr>
              <a:defRPr sz="1600" b="0"/>
            </a:lvl4pPr>
            <a:lvl5pPr>
              <a:defRPr sz="1600" b="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570691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Placeholder 1"/>
          <p:cNvSpPr>
            <a:spLocks noGrp="1"/>
          </p:cNvSpPr>
          <p:nvPr>
            <p:ph type="title" hasCustomPrompt="1"/>
          </p:nvPr>
        </p:nvSpPr>
        <p:spPr>
          <a:xfrm>
            <a:off x="323528" y="620688"/>
            <a:ext cx="4104456" cy="72008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>
              <a:defRPr sz="2400"/>
            </a:lvl1pPr>
          </a:lstStyle>
          <a:p>
            <a:r>
              <a:rPr lang="en-US" dirty="0" smtClean="0"/>
              <a:t>Click to edit master title style</a:t>
            </a:r>
            <a:endParaRPr lang="cs-CZ" dirty="0"/>
          </a:p>
        </p:txBody>
      </p:sp>
      <p:sp>
        <p:nvSpPr>
          <p:cNvPr id="9" name="Content Placeholder 2"/>
          <p:cNvSpPr>
            <a:spLocks noGrp="1"/>
          </p:cNvSpPr>
          <p:nvPr>
            <p:ph sz="quarter" idx="10"/>
          </p:nvPr>
        </p:nvSpPr>
        <p:spPr>
          <a:xfrm>
            <a:off x="323850" y="1628775"/>
            <a:ext cx="4104134" cy="3600450"/>
          </a:xfrm>
        </p:spPr>
        <p:txBody>
          <a:bodyPr>
            <a:normAutofit/>
          </a:bodyPr>
          <a:lstStyle>
            <a:lvl1pPr>
              <a:defRPr sz="2400" b="0"/>
            </a:lvl1pPr>
            <a:lvl2pPr>
              <a:defRPr sz="2000" b="0"/>
            </a:lvl2pPr>
            <a:lvl3pPr>
              <a:defRPr sz="1800" b="0"/>
            </a:lvl3pPr>
            <a:lvl4pPr>
              <a:defRPr sz="1600" b="0"/>
            </a:lvl4pPr>
            <a:lvl5pPr>
              <a:defRPr sz="1600" b="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1"/>
          </p:nvPr>
        </p:nvSpPr>
        <p:spPr>
          <a:xfrm>
            <a:off x="4716016" y="1628800"/>
            <a:ext cx="4104134" cy="3600450"/>
          </a:xfrm>
        </p:spPr>
        <p:txBody>
          <a:bodyPr>
            <a:normAutofit/>
          </a:bodyPr>
          <a:lstStyle>
            <a:lvl1pPr>
              <a:defRPr sz="2400" b="0"/>
            </a:lvl1pPr>
            <a:lvl2pPr>
              <a:defRPr sz="2000" b="0"/>
            </a:lvl2pPr>
            <a:lvl3pPr>
              <a:defRPr sz="1800" b="0"/>
            </a:lvl3pPr>
            <a:lvl4pPr>
              <a:defRPr sz="1600" b="0"/>
            </a:lvl4pPr>
            <a:lvl5pPr>
              <a:defRPr sz="1600" b="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5" name="Title Placeholder 1"/>
          <p:cNvSpPr txBox="1">
            <a:spLocks/>
          </p:cNvSpPr>
          <p:nvPr userDrawn="1"/>
        </p:nvSpPr>
        <p:spPr>
          <a:xfrm>
            <a:off x="4716016" y="620688"/>
            <a:ext cx="4104456" cy="72008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kern="1200">
                <a:solidFill>
                  <a:schemeClr val="bg1"/>
                </a:solidFill>
                <a:latin typeface="Proxima Nova Bl" pitchFamily="50" charset="0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962970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Date Placeholder 3"/>
          <p:cNvSpPr txBox="1">
            <a:spLocks/>
          </p:cNvSpPr>
          <p:nvPr userDrawn="1"/>
        </p:nvSpPr>
        <p:spPr>
          <a:xfrm>
            <a:off x="251520" y="6093296"/>
            <a:ext cx="1224136" cy="2160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l" defTabSz="914400" rtl="0" eaLnBrk="1" latinLnBrk="0" hangingPunct="1">
              <a:defRPr lang="cs-CZ" sz="1200" i="0" kern="1200" smtClean="0">
                <a:solidFill>
                  <a:schemeClr val="tx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E98D033-CA9C-4AB2-B77C-1B2EF00BD75B}" type="datetimeFigureOut">
              <a:rPr lang="cs-CZ" smtClean="0"/>
              <a:pPr/>
              <a:t>11. 4. 2017</a:t>
            </a:fld>
            <a:endParaRPr lang="cs-CZ" dirty="0"/>
          </a:p>
        </p:txBody>
      </p:sp>
      <p:sp>
        <p:nvSpPr>
          <p:cNvPr id="17" name="Slide Number Placeholder 5"/>
          <p:cNvSpPr txBox="1">
            <a:spLocks/>
          </p:cNvSpPr>
          <p:nvPr userDrawn="1"/>
        </p:nvSpPr>
        <p:spPr>
          <a:xfrm>
            <a:off x="1475656" y="6093296"/>
            <a:ext cx="693440" cy="2160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i="0" kern="1200">
                <a:solidFill>
                  <a:schemeClr val="tx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CCFB7E-DD2E-4207-9D6A-75F5EA4E9A3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Content Placeholder 2"/>
          <p:cNvSpPr>
            <a:spLocks noGrp="1"/>
          </p:cNvSpPr>
          <p:nvPr>
            <p:ph idx="1"/>
          </p:nvPr>
        </p:nvSpPr>
        <p:spPr>
          <a:xfrm>
            <a:off x="323528" y="2564904"/>
            <a:ext cx="4104456" cy="2736304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cs-CZ" dirty="0"/>
          </a:p>
        </p:txBody>
      </p:sp>
      <p:sp>
        <p:nvSpPr>
          <p:cNvPr id="23" name="Content Placeholder 2"/>
          <p:cNvSpPr>
            <a:spLocks noGrp="1"/>
          </p:cNvSpPr>
          <p:nvPr>
            <p:ph idx="10"/>
          </p:nvPr>
        </p:nvSpPr>
        <p:spPr>
          <a:xfrm>
            <a:off x="4716016" y="2564904"/>
            <a:ext cx="4104456" cy="2736304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24" name="Title 23"/>
          <p:cNvSpPr>
            <a:spLocks noGrp="1"/>
          </p:cNvSpPr>
          <p:nvPr>
            <p:ph type="title"/>
          </p:nvPr>
        </p:nvSpPr>
        <p:spPr>
          <a:xfrm>
            <a:off x="395536" y="620688"/>
            <a:ext cx="8352928" cy="64807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26" name="Text Placeholder 25"/>
          <p:cNvSpPr>
            <a:spLocks noGrp="1"/>
          </p:cNvSpPr>
          <p:nvPr>
            <p:ph type="body" sz="quarter" idx="11"/>
          </p:nvPr>
        </p:nvSpPr>
        <p:spPr>
          <a:xfrm>
            <a:off x="323528" y="1628899"/>
            <a:ext cx="4104456" cy="863600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400">
                <a:latin typeface="+mj-lt"/>
              </a:defRPr>
            </a:lvl1pPr>
            <a:lvl2pPr marL="457200" indent="0">
              <a:buNone/>
              <a:defRPr sz="1800">
                <a:latin typeface="+mj-lt"/>
              </a:defRPr>
            </a:lvl2pPr>
            <a:lvl3pPr marL="914400" indent="0">
              <a:buNone/>
              <a:defRPr sz="1800">
                <a:latin typeface="+mj-lt"/>
              </a:defRPr>
            </a:lvl3pPr>
            <a:lvl4pPr marL="1371600" indent="0">
              <a:buNone/>
              <a:defRPr sz="1800">
                <a:latin typeface="+mj-lt"/>
              </a:defRPr>
            </a:lvl4pPr>
            <a:lvl5pPr marL="1828800" indent="0">
              <a:buNone/>
              <a:defRPr sz="1800">
                <a:latin typeface="+mj-lt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  <a:endParaRPr lang="cs-CZ" dirty="0"/>
          </a:p>
        </p:txBody>
      </p:sp>
      <p:sp>
        <p:nvSpPr>
          <p:cNvPr id="27" name="Text Placeholder 25"/>
          <p:cNvSpPr>
            <a:spLocks noGrp="1"/>
          </p:cNvSpPr>
          <p:nvPr>
            <p:ph type="body" sz="quarter" idx="12"/>
          </p:nvPr>
        </p:nvSpPr>
        <p:spPr>
          <a:xfrm>
            <a:off x="4716016" y="1628800"/>
            <a:ext cx="4104456" cy="863600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400" b="1">
                <a:latin typeface="+mj-lt"/>
              </a:defRPr>
            </a:lvl1pPr>
            <a:lvl2pPr marL="457200" indent="0">
              <a:buNone/>
              <a:defRPr sz="1800">
                <a:latin typeface="+mj-lt"/>
              </a:defRPr>
            </a:lvl2pPr>
            <a:lvl3pPr marL="914400" indent="0">
              <a:buNone/>
              <a:defRPr sz="1800">
                <a:latin typeface="+mj-lt"/>
              </a:defRPr>
            </a:lvl3pPr>
            <a:lvl4pPr marL="1371600" indent="0">
              <a:buNone/>
              <a:defRPr sz="1800">
                <a:latin typeface="+mj-lt"/>
              </a:defRPr>
            </a:lvl4pPr>
            <a:lvl5pPr marL="1828800" indent="0">
              <a:buNone/>
              <a:defRPr sz="1800">
                <a:latin typeface="+mj-lt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4122203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of presentation"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51920" y="1268760"/>
            <a:ext cx="4320480" cy="1872208"/>
          </a:xfrm>
        </p:spPr>
        <p:txBody>
          <a:bodyPr anchor="ctr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851920" y="4076700"/>
            <a:ext cx="4968230" cy="1223963"/>
          </a:xfr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bg2"/>
                </a:solidFill>
              </a:defRPr>
            </a:lvl1pPr>
            <a:lvl2pPr marL="457200" indent="0">
              <a:buNone/>
              <a:defRPr sz="1600">
                <a:solidFill>
                  <a:schemeClr val="bg2"/>
                </a:solidFill>
              </a:defRPr>
            </a:lvl2pPr>
            <a:lvl3pPr marL="914400" indent="0">
              <a:buNone/>
              <a:defRPr sz="1400">
                <a:solidFill>
                  <a:schemeClr val="bg2"/>
                </a:solidFill>
              </a:defRPr>
            </a:lvl3pPr>
            <a:lvl4pPr marL="1371600" indent="0">
              <a:buNone/>
              <a:defRPr sz="1200">
                <a:solidFill>
                  <a:schemeClr val="bg2"/>
                </a:solidFill>
              </a:defRPr>
            </a:lvl4pPr>
            <a:lvl5pPr marL="1828800" indent="0">
              <a:buNone/>
              <a:defRPr sz="1200">
                <a:solidFill>
                  <a:schemeClr val="bg2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10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323528" y="4077072"/>
            <a:ext cx="3168352" cy="1223963"/>
          </a:xfrm>
        </p:spPr>
        <p:txBody>
          <a:bodyPr>
            <a:noAutofit/>
          </a:bodyPr>
          <a:lstStyle>
            <a:lvl1pPr marL="0" indent="0">
              <a:buNone/>
              <a:defRPr sz="1800" b="1">
                <a:solidFill>
                  <a:schemeClr val="bg2"/>
                </a:solidFill>
              </a:defRPr>
            </a:lvl1pPr>
            <a:lvl2pPr marL="457200" indent="0">
              <a:buNone/>
              <a:defRPr sz="1600" b="1">
                <a:solidFill>
                  <a:schemeClr val="bg2"/>
                </a:solidFill>
              </a:defRPr>
            </a:lvl2pPr>
            <a:lvl3pPr marL="914400" indent="0">
              <a:buNone/>
              <a:defRPr sz="1400" b="1">
                <a:solidFill>
                  <a:schemeClr val="bg2"/>
                </a:solidFill>
              </a:defRPr>
            </a:lvl3pPr>
            <a:lvl4pPr marL="1371600" indent="0">
              <a:buNone/>
              <a:defRPr sz="1200" b="1">
                <a:solidFill>
                  <a:schemeClr val="bg2"/>
                </a:solidFill>
              </a:defRPr>
            </a:lvl4pPr>
            <a:lvl5pPr marL="1828800" indent="0">
              <a:buNone/>
              <a:defRPr sz="1200" b="1">
                <a:solidFill>
                  <a:schemeClr val="bg2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896217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59492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390915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620688"/>
            <a:ext cx="1872208" cy="129614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55776" y="620689"/>
            <a:ext cx="6264696" cy="4608512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cs-CZ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23529" y="1988839"/>
            <a:ext cx="1872208" cy="331236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37525047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23528" y="4581128"/>
            <a:ext cx="1872208" cy="864096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en-US" dirty="0" smtClean="0"/>
              <a:t>Click to edit Master title style </a:t>
            </a:r>
            <a:endParaRPr lang="cs-CZ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483768" y="548680"/>
            <a:ext cx="6408712" cy="489654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8" name="Date Placeholder 3"/>
          <p:cNvSpPr txBox="1">
            <a:spLocks/>
          </p:cNvSpPr>
          <p:nvPr userDrawn="1"/>
        </p:nvSpPr>
        <p:spPr>
          <a:xfrm>
            <a:off x="251520" y="6093296"/>
            <a:ext cx="1224136" cy="2160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l" defTabSz="914400" rtl="0" eaLnBrk="1" latinLnBrk="0" hangingPunct="1">
              <a:defRPr lang="cs-CZ" sz="1200" i="0" kern="1200" smtClean="0">
                <a:solidFill>
                  <a:schemeClr val="tx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E98D033-CA9C-4AB2-B77C-1B2EF00BD75B}" type="datetimeFigureOut">
              <a:rPr lang="cs-CZ" smtClean="0"/>
              <a:pPr/>
              <a:t>11. 4. 2017</a:t>
            </a:fld>
            <a:endParaRPr lang="cs-CZ" dirty="0"/>
          </a:p>
        </p:txBody>
      </p:sp>
      <p:sp>
        <p:nvSpPr>
          <p:cNvPr id="9" name="Slide Number Placeholder 5"/>
          <p:cNvSpPr txBox="1">
            <a:spLocks/>
          </p:cNvSpPr>
          <p:nvPr userDrawn="1"/>
        </p:nvSpPr>
        <p:spPr>
          <a:xfrm>
            <a:off x="1475656" y="6093296"/>
            <a:ext cx="693440" cy="2160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i="0" kern="1200">
                <a:solidFill>
                  <a:schemeClr val="tx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CCFB7E-DD2E-4207-9D6A-75F5EA4E9A3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880143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s with Caption"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96888" y="4077072"/>
            <a:ext cx="1872208" cy="864096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en-US" dirty="0" smtClean="0"/>
              <a:t>Click to edit Master title style </a:t>
            </a:r>
            <a:endParaRPr lang="cs-CZ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1520" y="548680"/>
            <a:ext cx="4176464" cy="324036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8" name="Date Placeholder 3"/>
          <p:cNvSpPr txBox="1">
            <a:spLocks/>
          </p:cNvSpPr>
          <p:nvPr userDrawn="1"/>
        </p:nvSpPr>
        <p:spPr>
          <a:xfrm>
            <a:off x="251520" y="6093296"/>
            <a:ext cx="1224136" cy="2160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l" defTabSz="914400" rtl="0" eaLnBrk="1" latinLnBrk="0" hangingPunct="1">
              <a:defRPr lang="cs-CZ" sz="1200" i="0" kern="1200" smtClean="0">
                <a:solidFill>
                  <a:schemeClr val="tx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E98D033-CA9C-4AB2-B77C-1B2EF00BD75B}" type="datetimeFigureOut">
              <a:rPr lang="cs-CZ" smtClean="0"/>
              <a:pPr/>
              <a:t>11. 4. 2017</a:t>
            </a:fld>
            <a:endParaRPr lang="cs-CZ" dirty="0"/>
          </a:p>
        </p:txBody>
      </p:sp>
      <p:sp>
        <p:nvSpPr>
          <p:cNvPr id="9" name="Slide Number Placeholder 5"/>
          <p:cNvSpPr txBox="1">
            <a:spLocks/>
          </p:cNvSpPr>
          <p:nvPr userDrawn="1"/>
        </p:nvSpPr>
        <p:spPr>
          <a:xfrm>
            <a:off x="1475656" y="6093296"/>
            <a:ext cx="693440" cy="2160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i="0" kern="1200">
                <a:solidFill>
                  <a:schemeClr val="tx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CCFB7E-DD2E-4207-9D6A-75F5EA4E9A3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Picture Placeholder 2"/>
          <p:cNvSpPr>
            <a:spLocks noGrp="1"/>
          </p:cNvSpPr>
          <p:nvPr>
            <p:ph type="pic" idx="10"/>
          </p:nvPr>
        </p:nvSpPr>
        <p:spPr>
          <a:xfrm>
            <a:off x="4716016" y="548680"/>
            <a:ext cx="4176464" cy="324036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4716463" y="4076700"/>
            <a:ext cx="1943100" cy="865188"/>
          </a:xfrm>
        </p:spPr>
        <p:txBody>
          <a:bodyPr vert="horz" lIns="91440" tIns="45720" rIns="91440" bIns="45720" rtlCol="0" anchor="b">
            <a:noAutofit/>
          </a:bodyPr>
          <a:lstStyle>
            <a:lvl1pPr algn="l">
              <a:defRPr lang="cs-CZ" sz="1600" b="0" baseline="0" dirty="0">
                <a:solidFill>
                  <a:schemeClr val="bg1"/>
                </a:solidFill>
                <a:latin typeface="Proxima Nova Bl" pitchFamily="50" charset="0"/>
                <a:ea typeface="+mj-ea"/>
                <a:cs typeface="+mj-cs"/>
              </a:defRPr>
            </a:lvl1pPr>
          </a:lstStyle>
          <a:p>
            <a:pPr lvl="0">
              <a:spcBef>
                <a:spcPct val="0"/>
              </a:spcBef>
              <a:buNone/>
            </a:pPr>
            <a:r>
              <a:rPr lang="en-US" dirty="0" smtClean="0"/>
              <a:t>Click to edit</a:t>
            </a:r>
            <a:r>
              <a:rPr lang="cs-CZ" dirty="0" smtClean="0"/>
              <a:t> </a:t>
            </a:r>
            <a:r>
              <a:rPr lang="en-US" dirty="0" smtClean="0"/>
              <a:t>Master title style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488355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large"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411760" y="4149080"/>
            <a:ext cx="4320480" cy="720080"/>
          </a:xfrm>
        </p:spPr>
        <p:txBody>
          <a:bodyPr anchor="t"/>
          <a:lstStyle>
            <a:lvl1pPr algn="ctr">
              <a:defRPr sz="2000" b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 dirty="0" smtClean="0"/>
              <a:t>Click to edit Master title style </a:t>
            </a:r>
            <a:endParaRPr lang="cs-CZ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971600" y="0"/>
            <a:ext cx="7200800" cy="407707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8" name="Date Placeholder 3"/>
          <p:cNvSpPr txBox="1">
            <a:spLocks/>
          </p:cNvSpPr>
          <p:nvPr userDrawn="1"/>
        </p:nvSpPr>
        <p:spPr>
          <a:xfrm>
            <a:off x="251520" y="6093296"/>
            <a:ext cx="1224136" cy="2160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l" defTabSz="914400" rtl="0" eaLnBrk="1" latinLnBrk="0" hangingPunct="1">
              <a:defRPr lang="cs-CZ" sz="1200" i="0" kern="1200" smtClean="0">
                <a:solidFill>
                  <a:schemeClr val="tx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E98D033-CA9C-4AB2-B77C-1B2EF00BD75B}" type="datetimeFigureOut">
              <a:rPr lang="cs-CZ" smtClean="0">
                <a:solidFill>
                  <a:schemeClr val="bg1">
                    <a:lumMod val="95000"/>
                  </a:schemeClr>
                </a:solidFill>
              </a:rPr>
              <a:pPr/>
              <a:t>11. 4. 2017</a:t>
            </a:fld>
            <a:endParaRPr lang="cs-CZ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9" name="Slide Number Placeholder 5"/>
          <p:cNvSpPr txBox="1">
            <a:spLocks/>
          </p:cNvSpPr>
          <p:nvPr userDrawn="1"/>
        </p:nvSpPr>
        <p:spPr>
          <a:xfrm>
            <a:off x="1475656" y="6093296"/>
            <a:ext cx="693440" cy="2160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i="0" kern="1200">
                <a:solidFill>
                  <a:schemeClr val="tx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CCFB7E-DD2E-4207-9D6A-75F5EA4E9A33}" type="slidenum">
              <a:rPr lang="cs-CZ" smtClean="0">
                <a:solidFill>
                  <a:schemeClr val="bg1">
                    <a:lumMod val="95000"/>
                  </a:schemeClr>
                </a:solidFill>
              </a:rPr>
              <a:pPr/>
              <a:t>‹#›</a:t>
            </a:fld>
            <a:endParaRPr lang="cs-CZ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97214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90E21212-A423-4020-AF96-546FFF443F33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xmlns="" val="22689878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23528" y="620688"/>
            <a:ext cx="1872208" cy="468052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dirty="0" smtClean="0"/>
              <a:t>CLICK TO EDIT MASTER TITLE STYLE</a:t>
            </a:r>
            <a:endParaRPr lang="cs-CZ" dirty="0"/>
          </a:p>
        </p:txBody>
      </p:sp>
      <p:sp>
        <p:nvSpPr>
          <p:cNvPr id="7" name="Date Placeholder 3"/>
          <p:cNvSpPr txBox="1">
            <a:spLocks/>
          </p:cNvSpPr>
          <p:nvPr userDrawn="1"/>
        </p:nvSpPr>
        <p:spPr>
          <a:xfrm>
            <a:off x="251520" y="6093296"/>
            <a:ext cx="1224136" cy="2160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l" defTabSz="914400" rtl="0" eaLnBrk="1" latinLnBrk="0" hangingPunct="1">
              <a:defRPr lang="cs-CZ" sz="1200" i="0" kern="1200" smtClean="0">
                <a:solidFill>
                  <a:schemeClr val="tx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E98D033-CA9C-4AB2-B77C-1B2EF00BD75B}" type="datetimeFigureOut">
              <a:rPr lang="cs-CZ" smtClean="0"/>
              <a:pPr/>
              <a:t>11. 4. 2017</a:t>
            </a:fld>
            <a:endParaRPr lang="cs-CZ" dirty="0"/>
          </a:p>
        </p:txBody>
      </p:sp>
      <p:sp>
        <p:nvSpPr>
          <p:cNvPr id="8" name="Slide Number Placeholder 5"/>
          <p:cNvSpPr txBox="1">
            <a:spLocks/>
          </p:cNvSpPr>
          <p:nvPr userDrawn="1"/>
        </p:nvSpPr>
        <p:spPr>
          <a:xfrm>
            <a:off x="1475656" y="6093296"/>
            <a:ext cx="693440" cy="2160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i="0" kern="1200">
                <a:solidFill>
                  <a:schemeClr val="tx1">
                    <a:lumMod val="75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CCFB7E-DD2E-4207-9D6A-75F5EA4E9A33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2555776" y="620688"/>
            <a:ext cx="6264696" cy="46805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27157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2" r:id="rId3"/>
    <p:sldLayoutId id="2147483651" r:id="rId4"/>
    <p:sldLayoutId id="2147483652" r:id="rId5"/>
    <p:sldLayoutId id="2147483663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61" r:id="rId12"/>
    <p:sldLayoutId id="2147483660" r:id="rId13"/>
    <p:sldLayoutId id="2147483664" r:id="rId14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2800" kern="1200">
          <a:solidFill>
            <a:schemeClr val="bg1"/>
          </a:solidFill>
          <a:latin typeface="Proxima Nova Bl" pitchFamily="50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23528" y="1052736"/>
            <a:ext cx="8640960" cy="1800200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 smtClean="0"/>
              <a:t>Povinné informace v soutěži </a:t>
            </a:r>
            <a:r>
              <a:rPr lang="cs-CZ" dirty="0" smtClean="0">
                <a:effectLst>
                  <a:outerShdw blurRad="38100" dist="38100" dir="2700000" algn="tl">
                    <a:schemeClr val="bg1">
                      <a:alpha val="43000"/>
                    </a:schemeClr>
                  </a:outerShdw>
                </a:effectLst>
              </a:rPr>
              <a:t>Zlatý Erb 2017</a:t>
            </a: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1547664" y="4509120"/>
            <a:ext cx="6400800" cy="647997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 smtClean="0"/>
              <a:t>Oldřich Kužílek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23528" y="2924944"/>
            <a:ext cx="8640960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800" kern="1200">
                <a:solidFill>
                  <a:schemeClr val="tx1">
                    <a:lumMod val="75000"/>
                  </a:schemeClr>
                </a:solidFill>
                <a:latin typeface="Proxima Nova Bl" pitchFamily="50" charset="0"/>
                <a:ea typeface="+mj-ea"/>
                <a:cs typeface="+mj-cs"/>
              </a:defRPr>
            </a:lvl1pPr>
          </a:lstStyle>
          <a:p>
            <a:r>
              <a:rPr lang="cs-CZ" dirty="0" smtClean="0">
                <a:solidFill>
                  <a:srgbClr val="FF66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Otevrete.cz</a:t>
            </a:r>
            <a:endParaRPr lang="cs-CZ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36605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620688"/>
            <a:ext cx="2088232" cy="4680520"/>
          </a:xfrm>
        </p:spPr>
        <p:txBody>
          <a:bodyPr/>
          <a:lstStyle/>
          <a:p>
            <a:r>
              <a:rPr lang="cs-CZ" dirty="0" smtClean="0">
                <a:solidFill>
                  <a:srgbClr val="FFC000"/>
                </a:solidFill>
              </a:rPr>
              <a:t>Města: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nejlepší Litvínov, Jihlava, Praha 8.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i="1" dirty="0">
              <a:solidFill>
                <a:srgbClr val="FFC000"/>
              </a:solidFill>
            </a:endParaRPr>
          </a:p>
        </p:txBody>
      </p:sp>
      <p:graphicFrame>
        <p:nvGraphicFramePr>
          <p:cNvPr id="6" name="Graf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165843953"/>
              </p:ext>
            </p:extLst>
          </p:nvPr>
        </p:nvGraphicFramePr>
        <p:xfrm>
          <a:off x="2411760" y="437674"/>
          <a:ext cx="6488389" cy="54395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64551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23813"/>
            <a:ext cx="8229600" cy="812800"/>
          </a:xfrm>
        </p:spPr>
        <p:txBody>
          <a:bodyPr/>
          <a:lstStyle/>
          <a:p>
            <a:pPr algn="ctr" eaLnBrk="1" hangingPunct="1">
              <a:defRPr/>
            </a:pPr>
            <a:r>
              <a:rPr lang="cs-CZ" dirty="0" smtClean="0"/>
              <a:t>Chybovost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179388" y="692696"/>
            <a:ext cx="2088356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chemeClr val="bg1"/>
                </a:solidFill>
              </a:rPr>
              <a:t>Celkový počet chyb </a:t>
            </a:r>
            <a:r>
              <a:rPr lang="cs-CZ" sz="2800" dirty="0" smtClean="0">
                <a:solidFill>
                  <a:schemeClr val="bg1"/>
                </a:solidFill>
              </a:rPr>
              <a:t>(chybovost)</a:t>
            </a:r>
          </a:p>
          <a:p>
            <a:endParaRPr lang="cs-CZ" sz="2800" dirty="0">
              <a:solidFill>
                <a:schemeClr val="bg1"/>
              </a:solidFill>
            </a:endParaRPr>
          </a:p>
          <a:p>
            <a:r>
              <a:rPr lang="cs-CZ" sz="44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Města</a:t>
            </a:r>
            <a:endParaRPr lang="cs-CZ" sz="44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358132100"/>
              </p:ext>
            </p:extLst>
          </p:nvPr>
        </p:nvGraphicFramePr>
        <p:xfrm>
          <a:off x="2555875" y="23814"/>
          <a:ext cx="6264275" cy="68341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4144043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dirty="0" smtClean="0">
                <a:solidFill>
                  <a:srgbClr val="FF6600"/>
                </a:solidFill>
              </a:rPr>
              <a:t>Obce: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>nejlepší </a:t>
            </a:r>
            <a:r>
              <a:rPr lang="cs-CZ" dirty="0" smtClean="0"/>
              <a:t>Chuderov, Kunratice.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>Nejhorší </a:t>
            </a:r>
            <a:r>
              <a:rPr lang="cs-CZ" dirty="0" smtClean="0"/>
              <a:t>Semanín.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 smtClean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012988132"/>
              </p:ext>
            </p:extLst>
          </p:nvPr>
        </p:nvGraphicFramePr>
        <p:xfrm>
          <a:off x="2411760" y="476672"/>
          <a:ext cx="6336704" cy="5400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3357424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23813"/>
            <a:ext cx="8229600" cy="812800"/>
          </a:xfrm>
        </p:spPr>
        <p:txBody>
          <a:bodyPr/>
          <a:lstStyle/>
          <a:p>
            <a:pPr algn="ctr" eaLnBrk="1" hangingPunct="1">
              <a:defRPr/>
            </a:pPr>
            <a:r>
              <a:rPr lang="cs-CZ" dirty="0" smtClean="0"/>
              <a:t>Chybovost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179388" y="692696"/>
            <a:ext cx="2088356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chemeClr val="bg1"/>
                </a:solidFill>
              </a:rPr>
              <a:t>Celkový počet chyb </a:t>
            </a:r>
            <a:r>
              <a:rPr lang="cs-CZ" sz="2800" dirty="0" smtClean="0">
                <a:solidFill>
                  <a:schemeClr val="bg1"/>
                </a:solidFill>
              </a:rPr>
              <a:t>(chybovost)</a:t>
            </a:r>
          </a:p>
          <a:p>
            <a:endParaRPr lang="cs-CZ" sz="2800" dirty="0" smtClean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endParaRPr lang="cs-CZ" sz="28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r>
              <a:rPr lang="cs-CZ" sz="36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Obce</a:t>
            </a:r>
            <a:endParaRPr lang="cs-CZ" sz="36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endParaRPr lang="cs-CZ" sz="2800" dirty="0">
              <a:solidFill>
                <a:schemeClr val="bg1"/>
              </a:solidFill>
            </a:endParaRPr>
          </a:p>
        </p:txBody>
      </p:sp>
      <p:graphicFrame>
        <p:nvGraphicFramePr>
          <p:cNvPr id="9" name="Zástupný symbol pro obsah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759621176"/>
              </p:ext>
            </p:extLst>
          </p:nvPr>
        </p:nvGraphicFramePr>
        <p:xfrm>
          <a:off x="2411761" y="23813"/>
          <a:ext cx="6408390" cy="68341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1551186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23813"/>
            <a:ext cx="8229600" cy="812800"/>
          </a:xfrm>
        </p:spPr>
        <p:txBody>
          <a:bodyPr/>
          <a:lstStyle/>
          <a:p>
            <a:pPr algn="ctr" eaLnBrk="1" hangingPunct="1">
              <a:defRPr/>
            </a:pPr>
            <a:r>
              <a:rPr lang="cs-CZ" dirty="0" smtClean="0"/>
              <a:t>Chybovost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179388" y="692696"/>
            <a:ext cx="208835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chemeClr val="bg1"/>
                </a:solidFill>
              </a:rPr>
              <a:t>Celkový počet chyb </a:t>
            </a:r>
            <a:r>
              <a:rPr lang="cs-CZ" sz="2800" dirty="0" smtClean="0">
                <a:solidFill>
                  <a:schemeClr val="bg1"/>
                </a:solidFill>
              </a:rPr>
              <a:t>(chybovost)</a:t>
            </a:r>
          </a:p>
          <a:p>
            <a:endParaRPr lang="cs-CZ" sz="2800" dirty="0">
              <a:solidFill>
                <a:schemeClr val="bg1"/>
              </a:solidFill>
            </a:endParaRPr>
          </a:p>
          <a:p>
            <a:r>
              <a:rPr lang="cs-CZ" sz="44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Obce x Města</a:t>
            </a:r>
            <a:endParaRPr lang="cs-CZ" sz="44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259789736"/>
              </p:ext>
            </p:extLst>
          </p:nvPr>
        </p:nvGraphicFramePr>
        <p:xfrm>
          <a:off x="2555875" y="188640"/>
          <a:ext cx="6264275" cy="66693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4237834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171450"/>
            <a:ext cx="9036050" cy="976313"/>
          </a:xfrm>
        </p:spPr>
        <p:txBody>
          <a:bodyPr/>
          <a:lstStyle/>
          <a:p>
            <a:pPr>
              <a:defRPr/>
            </a:pPr>
            <a:r>
              <a:rPr lang="cs-CZ" sz="4000" dirty="0" smtClean="0"/>
              <a:t>Podrobné údaje o jednotlivých webech</a:t>
            </a:r>
            <a:endParaRPr lang="cs-CZ" sz="4000" dirty="0"/>
          </a:p>
        </p:txBody>
      </p:sp>
      <p:sp>
        <p:nvSpPr>
          <p:cNvPr id="7172" name="TextovéPole 4"/>
          <p:cNvSpPr txBox="1">
            <a:spLocks noChangeArrowheads="1"/>
          </p:cNvSpPr>
          <p:nvPr/>
        </p:nvSpPr>
        <p:spPr bwMode="auto">
          <a:xfrm>
            <a:off x="179512" y="700544"/>
            <a:ext cx="2089025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2400" dirty="0">
                <a:solidFill>
                  <a:schemeClr val="bg1"/>
                </a:solidFill>
              </a:rPr>
              <a:t>Kompletní tabulky </a:t>
            </a:r>
            <a:r>
              <a:rPr lang="cs-CZ" altLang="cs-CZ" sz="2400" dirty="0" err="1">
                <a:solidFill>
                  <a:schemeClr val="bg1"/>
                </a:solidFill>
              </a:rPr>
              <a:t>excel</a:t>
            </a:r>
            <a:r>
              <a:rPr lang="cs-CZ" altLang="cs-CZ" sz="2400" dirty="0">
                <a:solidFill>
                  <a:schemeClr val="bg1"/>
                </a:solidFill>
              </a:rPr>
              <a:t> dostupné na www.otevrete.cz</a:t>
            </a:r>
          </a:p>
        </p:txBody>
      </p:sp>
      <p:sp>
        <p:nvSpPr>
          <p:cNvPr id="7173" name="TextovéPole 2"/>
          <p:cNvSpPr txBox="1">
            <a:spLocks noChangeArrowheads="1"/>
          </p:cNvSpPr>
          <p:nvPr/>
        </p:nvSpPr>
        <p:spPr bwMode="auto">
          <a:xfrm>
            <a:off x="209278" y="3052777"/>
            <a:ext cx="2130734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1800" dirty="0">
                <a:solidFill>
                  <a:schemeClr val="bg1"/>
                </a:solidFill>
              </a:rPr>
              <a:t>Nutno procházet spolu s </a:t>
            </a:r>
            <a:r>
              <a:rPr lang="cs-CZ" altLang="cs-CZ" sz="1800" dirty="0" smtClean="0">
                <a:solidFill>
                  <a:schemeClr val="bg1"/>
                </a:solidFill>
              </a:rPr>
              <a:t>Metodikou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cs-CZ" altLang="cs-CZ" sz="1800" dirty="0">
              <a:solidFill>
                <a:schemeClr val="bg1"/>
              </a:solidFill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1800" dirty="0" smtClean="0">
                <a:solidFill>
                  <a:schemeClr val="bg1"/>
                </a:solidFill>
              </a:rPr>
              <a:t>Jednotlivá hodnocení můžeme na žádost konkrétně odůvodnit</a:t>
            </a:r>
            <a:endParaRPr lang="cs-CZ" altLang="cs-CZ" sz="1800" dirty="0">
              <a:solidFill>
                <a:schemeClr val="bg1"/>
              </a:solidFill>
            </a:endParaRPr>
          </a:p>
        </p:txBody>
      </p:sp>
      <p:pic>
        <p:nvPicPr>
          <p:cNvPr id="5" name="Zástupný symbol pro obsah 4" descr="Výřez obrazovky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48048" y="476673"/>
            <a:ext cx="6444431" cy="5400600"/>
          </a:xfrm>
        </p:spPr>
      </p:pic>
    </p:spTree>
    <p:extLst>
      <p:ext uri="{BB962C8B-B14F-4D97-AF65-F5344CB8AC3E}">
        <p14:creationId xmlns:p14="http://schemas.microsoft.com/office/powerpoint/2010/main" xmlns="" val="3473633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3">
      <a:dk1>
        <a:srgbClr val="26967E"/>
      </a:dk1>
      <a:lt1>
        <a:srgbClr val="FFFFFF"/>
      </a:lt1>
      <a:dk2>
        <a:srgbClr val="00B5AC"/>
      </a:dk2>
      <a:lt2>
        <a:srgbClr val="EEECE1"/>
      </a:lt2>
      <a:accent1>
        <a:srgbClr val="E7C452"/>
      </a:accent1>
      <a:accent2>
        <a:srgbClr val="EFD789"/>
      </a:accent2>
      <a:accent3>
        <a:srgbClr val="D5A91D"/>
      </a:accent3>
      <a:accent4>
        <a:srgbClr val="E7C452"/>
      </a:accent4>
      <a:accent5>
        <a:srgbClr val="EFD789"/>
      </a:accent5>
      <a:accent6>
        <a:srgbClr val="D5A91D"/>
      </a:accent6>
      <a:hlink>
        <a:srgbClr val="145043"/>
      </a:hlink>
      <a:folHlink>
        <a:srgbClr val="00EEE3"/>
      </a:folHlink>
    </a:clrScheme>
    <a:fontScheme name="Open">
      <a:majorFont>
        <a:latin typeface="Proxima Nova Bl"/>
        <a:ea typeface=""/>
        <a:cs typeface=""/>
      </a:majorFont>
      <a:minorFont>
        <a:latin typeface="Proxima Nova Rg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ancelář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ancelář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ancelář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ancelář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ancelář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1262</TotalTime>
  <Words>126</Words>
  <Application>Microsoft Office PowerPoint</Application>
  <PresentationFormat>Předvádění na obrazovce (4:3)</PresentationFormat>
  <Paragraphs>56</Paragraphs>
  <Slides>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14" baseType="lpstr">
      <vt:lpstr>Arial</vt:lpstr>
      <vt:lpstr>Proxima Nova Bl</vt:lpstr>
      <vt:lpstr>Proxima Nova Rg</vt:lpstr>
      <vt:lpstr>Verdana</vt:lpstr>
      <vt:lpstr>Calibri</vt:lpstr>
      <vt:lpstr>Tahoma</vt:lpstr>
      <vt:lpstr>Office Theme</vt:lpstr>
      <vt:lpstr>Povinné informace v soutěži Zlatý Erb 2017</vt:lpstr>
      <vt:lpstr>Města: nejlepší Litvínov, Jihlava, Praha 8.  </vt:lpstr>
      <vt:lpstr>Chybovost</vt:lpstr>
      <vt:lpstr>Obce: nejlepší Chuderov, Kunratice. Nejhorší Semanín.  </vt:lpstr>
      <vt:lpstr>Chybovost</vt:lpstr>
      <vt:lpstr>Chybovost</vt:lpstr>
      <vt:lpstr>Podrobné údaje o jednotlivých webech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Honza</dc:creator>
  <cp:lastModifiedBy>Adam Rut</cp:lastModifiedBy>
  <cp:revision>104</cp:revision>
  <cp:lastPrinted>2016-04-03T08:12:29Z</cp:lastPrinted>
  <dcterms:created xsi:type="dcterms:W3CDTF">2015-02-12T07:30:57Z</dcterms:created>
  <dcterms:modified xsi:type="dcterms:W3CDTF">2017-04-11T09:54:18Z</dcterms:modified>
</cp:coreProperties>
</file>